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69" r:id="rId17"/>
    <p:sldId id="272" r:id="rId18"/>
    <p:sldId id="273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125" autoAdjust="0"/>
  </p:normalViewPr>
  <p:slideViewPr>
    <p:cSldViewPr>
      <p:cViewPr varScale="1">
        <p:scale>
          <a:sx n="66" d="100"/>
          <a:sy n="66" d="100"/>
        </p:scale>
        <p:origin x="15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76462-FC52-45C7-85E1-16BDE2BE239E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DD3F7-76D4-4A08-B37A-95018B8B4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11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DD3F7-76D4-4A08-B37A-95018B8B47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753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298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demo (Christine)</a:t>
            </a:r>
          </a:p>
          <a:p>
            <a:endParaRPr lang="en-US" dirty="0" smtClean="0"/>
          </a:p>
          <a:p>
            <a:r>
              <a:rPr lang="en-US" dirty="0" smtClean="0"/>
              <a:t>Intro text: Now let’s implement the list of balls.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31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look at the code for the </a:t>
            </a:r>
            <a:r>
              <a:rPr lang="en-US" dirty="0" err="1" smtClean="0"/>
              <a:t>stateful</a:t>
            </a:r>
            <a:r>
              <a:rPr lang="en-US" dirty="0" smtClean="0"/>
              <a:t> box.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37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17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718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36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56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641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013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51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330C-3F55-4959-BA46-BB7E740A7685}" type="datetime1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47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D7379-9235-4ABF-BFE0-75199B41A1B6}" type="datetime1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41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7313-0766-49E7-B33B-F7093A52CF01}" type="datetime1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97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ABF1-C77D-4EA5-8E9F-7AEDFB3F4E33}" type="datetime1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81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A1988-972A-4C27-AE4E-C7B60D122F60}" type="datetime1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0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AB3C-7979-440F-867F-CB803647AAAF}" type="datetime1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071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709F-A117-479A-BE6E-F86242687C27}" type="datetime1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31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661B-1094-465C-B6AF-35C03E80F690}" type="datetime1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30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72416-678B-4A43-A114-9A9B6C93A7EE}" type="datetime1">
              <a:rPr lang="en-US" smtClean="0"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2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C49F-FED4-418F-ADB2-F263E7F7477E}" type="datetime1">
              <a:rPr lang="en-US" smtClean="0"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828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FD36-8005-425F-A6A7-6AD47A856DFD}" type="datetime1">
              <a:rPr lang="en-US" smtClean="0"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9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93C5-D4A0-4A95-B5E6-0F802692053B}" type="datetime1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45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B97E3-D940-412E-A506-CDFC0CC1C159}" type="datetime1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1179D-7842-4828-8A5A-9AEB0C5A5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6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wLJtn5ceOo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B3rnujWoq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pu_JQoy_yy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Converting from Immutable to Mutable Objects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</a:t>
            </a:r>
          </a:p>
          <a:p>
            <a:r>
              <a:rPr lang="en-US" dirty="0" smtClean="0"/>
              <a:t>"</a:t>
            </a:r>
            <a:r>
              <a:rPr lang="en-US" dirty="0" err="1" smtClean="0"/>
              <a:t>Bootcamp</a:t>
            </a:r>
            <a:r>
              <a:rPr lang="en-US" dirty="0" smtClean="0"/>
              <a:t>"</a:t>
            </a:r>
          </a:p>
          <a:p>
            <a:r>
              <a:rPr lang="en-US" dirty="0" smtClean="0"/>
              <a:t>Lesson 11.4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7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57702" y="2950823"/>
            <a:ext cx="3829051" cy="2667000"/>
            <a:chOff x="1076324" y="866775"/>
            <a:chExt cx="3829051" cy="2667000"/>
          </a:xfrm>
        </p:grpSpPr>
        <p:sp>
          <p:nvSpPr>
            <p:cNvPr id="4" name="Trapezoid 3"/>
            <p:cNvSpPr/>
            <p:nvPr/>
          </p:nvSpPr>
          <p:spPr>
            <a:xfrm rot="10800000">
              <a:off x="2600325" y="866775"/>
              <a:ext cx="542925" cy="504825"/>
            </a:xfrm>
            <a:prstGeom prst="trapezoid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076324" y="1971676"/>
              <a:ext cx="1323976" cy="1562099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>
                  <a:solidFill>
                    <a:schemeClr val="tx1"/>
                  </a:solidFill>
                </a:rPr>
                <a:t>x</a:t>
              </a:r>
              <a:r>
                <a:rPr lang="en-US" dirty="0" smtClean="0">
                  <a:solidFill>
                    <a:schemeClr val="tx1"/>
                  </a:solidFill>
                </a:rPr>
                <a:t> = 250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w = 100</a:t>
              </a:r>
            </a:p>
            <a:p>
              <a:endParaRPr lang="en-US" dirty="0">
                <a:solidFill>
                  <a:schemeClr val="tx1"/>
                </a:solidFill>
              </a:endParaRPr>
            </a:p>
            <a:p>
              <a:r>
                <a:rPr lang="en-US" dirty="0" smtClean="0">
                  <a:solidFill>
                    <a:schemeClr val="tx1"/>
                  </a:solidFill>
                </a:rPr>
                <a:t>(right-edge)</a:t>
              </a:r>
            </a:p>
            <a:p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smtClean="0">
                  <a:solidFill>
                    <a:schemeClr val="tx1"/>
                  </a:solidFill>
                </a:rPr>
                <a:t>=&gt; 300</a:t>
              </a:r>
            </a:p>
            <a:p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343275" y="1990725"/>
              <a:ext cx="1562100" cy="1543050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 = 220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box = </a:t>
              </a:r>
            </a:p>
          </p:txBody>
        </p:sp>
        <p:cxnSp>
          <p:nvCxnSpPr>
            <p:cNvPr id="8" name="Straight Arrow Connector 7"/>
            <p:cNvCxnSpPr>
              <a:stCxn id="4" idx="3"/>
              <a:endCxn id="5" idx="0"/>
            </p:cNvCxnSpPr>
            <p:nvPr/>
          </p:nvCxnSpPr>
          <p:spPr>
            <a:xfrm flipH="1">
              <a:off x="1738312" y="1119187"/>
              <a:ext cx="925116" cy="85248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4" idx="1"/>
            </p:cNvCxnSpPr>
            <p:nvPr/>
          </p:nvCxnSpPr>
          <p:spPr>
            <a:xfrm>
              <a:off x="3080147" y="1119187"/>
              <a:ext cx="1044178" cy="87153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rapezoid 14"/>
          <p:cNvSpPr/>
          <p:nvPr/>
        </p:nvSpPr>
        <p:spPr>
          <a:xfrm rot="10800000">
            <a:off x="6439428" y="2950823"/>
            <a:ext cx="542925" cy="504825"/>
          </a:xfrm>
          <a:prstGeom prst="trapezoid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17856" y="1218035"/>
            <a:ext cx="5236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(new World% </a:t>
            </a:r>
          </a:p>
          <a:p>
            <a:r>
              <a:rPr lang="en-US" dirty="0" smtClean="0"/>
              <a:t>              [box (begin (send box after-mouse ...) box]</a:t>
            </a:r>
          </a:p>
          <a:p>
            <a:r>
              <a:rPr lang="en-US" dirty="0" smtClean="0"/>
              <a:t>              [ball (send ball after-mouse ...)])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48253" y="1541123"/>
            <a:ext cx="724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world</a:t>
            </a:r>
            <a:endParaRPr lang="en-US" dirty="0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World after drag in </a:t>
            </a:r>
            <a:r>
              <a:rPr lang="en-US" dirty="0" err="1" smtClean="0"/>
              <a:t>stateful-box.rkt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48642" y="4055723"/>
            <a:ext cx="1323976" cy="156209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smtClean="0">
                <a:solidFill>
                  <a:srgbClr val="FF0000"/>
                </a:solidFill>
              </a:rPr>
              <a:t>252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 = </a:t>
            </a:r>
            <a:r>
              <a:rPr lang="en-US" dirty="0" smtClean="0">
                <a:solidFill>
                  <a:srgbClr val="FF0000"/>
                </a:solidFill>
              </a:rPr>
              <a:t>104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(right-edge)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=&gt; </a:t>
            </a:r>
            <a:r>
              <a:rPr lang="en-US" dirty="0" smtClean="0">
                <a:solidFill>
                  <a:srgbClr val="FF0000"/>
                </a:solidFill>
              </a:rPr>
              <a:t>306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22003" y="2186755"/>
            <a:ext cx="2200275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world always has same box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17238" y="5435924"/>
            <a:ext cx="2975430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ball after-mouse returns itself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71499" y="6378059"/>
            <a:ext cx="574779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INVARIANT: the world’s ball always points to the world’s box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42234" y="6101060"/>
            <a:ext cx="1149069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lgerian" pitchFamily="82" charset="0"/>
              </a:rPr>
              <a:t>WIN!</a:t>
            </a:r>
            <a:endParaRPr lang="en-US" sz="3600" dirty="0">
              <a:latin typeface="Algerian" pitchFamily="82" charset="0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1610436" y="1733266"/>
            <a:ext cx="423080" cy="1214650"/>
          </a:xfrm>
          <a:custGeom>
            <a:avLst/>
            <a:gdLst>
              <a:gd name="connsiteX0" fmla="*/ 0 w 423080"/>
              <a:gd name="connsiteY0" fmla="*/ 0 h 1214650"/>
              <a:gd name="connsiteX1" fmla="*/ 423080 w 423080"/>
              <a:gd name="connsiteY1" fmla="*/ 0 h 1214650"/>
              <a:gd name="connsiteX2" fmla="*/ 423080 w 423080"/>
              <a:gd name="connsiteY2" fmla="*/ 1214650 h 121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3080" h="1214650">
                <a:moveTo>
                  <a:pt x="0" y="0"/>
                </a:moveTo>
                <a:lnTo>
                  <a:pt x="423080" y="0"/>
                </a:lnTo>
                <a:lnTo>
                  <a:pt x="423080" y="1214650"/>
                </a:lnTo>
              </a:path>
            </a:pathLst>
          </a:custGeom>
          <a:noFill/>
          <a:ln w="127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endCxn id="15" idx="2"/>
          </p:cNvCxnSpPr>
          <p:nvPr/>
        </p:nvCxnSpPr>
        <p:spPr>
          <a:xfrm>
            <a:off x="6629400" y="2186755"/>
            <a:ext cx="81490" cy="7640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23" idx="2"/>
          </p:cNvCxnSpPr>
          <p:nvPr/>
        </p:nvCxnSpPr>
        <p:spPr>
          <a:xfrm flipH="1">
            <a:off x="3581400" y="2833086"/>
            <a:ext cx="140741" cy="775199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1581678" y="3165373"/>
            <a:ext cx="4876800" cy="885825"/>
          </a:xfrm>
          <a:custGeom>
            <a:avLst/>
            <a:gdLst>
              <a:gd name="connsiteX0" fmla="*/ 4876800 w 4876800"/>
              <a:gd name="connsiteY0" fmla="*/ 0 h 885825"/>
              <a:gd name="connsiteX1" fmla="*/ 4324350 w 4876800"/>
              <a:gd name="connsiteY1" fmla="*/ 552450 h 885825"/>
              <a:gd name="connsiteX2" fmla="*/ 390525 w 4876800"/>
              <a:gd name="connsiteY2" fmla="*/ 552450 h 885825"/>
              <a:gd name="connsiteX3" fmla="*/ 428625 w 4876800"/>
              <a:gd name="connsiteY3" fmla="*/ 457200 h 885825"/>
              <a:gd name="connsiteX4" fmla="*/ 0 w 4876800"/>
              <a:gd name="connsiteY4" fmla="*/ 885825 h 885825"/>
              <a:gd name="connsiteX5" fmla="*/ 0 w 4876800"/>
              <a:gd name="connsiteY5" fmla="*/ 885825 h 885825"/>
              <a:gd name="connsiteX0" fmla="*/ 4927404 w 4927404"/>
              <a:gd name="connsiteY0" fmla="*/ 0 h 885825"/>
              <a:gd name="connsiteX1" fmla="*/ 4374954 w 4927404"/>
              <a:gd name="connsiteY1" fmla="*/ 552450 h 885825"/>
              <a:gd name="connsiteX2" fmla="*/ 441129 w 4927404"/>
              <a:gd name="connsiteY2" fmla="*/ 552450 h 885825"/>
              <a:gd name="connsiteX3" fmla="*/ 50604 w 4927404"/>
              <a:gd name="connsiteY3" fmla="*/ 885825 h 885825"/>
              <a:gd name="connsiteX4" fmla="*/ 50604 w 4927404"/>
              <a:gd name="connsiteY4" fmla="*/ 885825 h 885825"/>
              <a:gd name="connsiteX0" fmla="*/ 4943806 w 4943806"/>
              <a:gd name="connsiteY0" fmla="*/ 0 h 885825"/>
              <a:gd name="connsiteX1" fmla="*/ 4391356 w 4943806"/>
              <a:gd name="connsiteY1" fmla="*/ 552450 h 885825"/>
              <a:gd name="connsiteX2" fmla="*/ 457531 w 4943806"/>
              <a:gd name="connsiteY2" fmla="*/ 552450 h 885825"/>
              <a:gd name="connsiteX3" fmla="*/ 38431 w 4943806"/>
              <a:gd name="connsiteY3" fmla="*/ 676275 h 885825"/>
              <a:gd name="connsiteX4" fmla="*/ 67006 w 4943806"/>
              <a:gd name="connsiteY4" fmla="*/ 885825 h 885825"/>
              <a:gd name="connsiteX5" fmla="*/ 67006 w 4943806"/>
              <a:gd name="connsiteY5" fmla="*/ 885825 h 885825"/>
              <a:gd name="connsiteX0" fmla="*/ 4927405 w 4927405"/>
              <a:gd name="connsiteY0" fmla="*/ 0 h 885825"/>
              <a:gd name="connsiteX1" fmla="*/ 4374955 w 4927405"/>
              <a:gd name="connsiteY1" fmla="*/ 552450 h 885825"/>
              <a:gd name="connsiteX2" fmla="*/ 441130 w 4927405"/>
              <a:gd name="connsiteY2" fmla="*/ 552450 h 885825"/>
              <a:gd name="connsiteX3" fmla="*/ 50605 w 4927405"/>
              <a:gd name="connsiteY3" fmla="*/ 885825 h 885825"/>
              <a:gd name="connsiteX4" fmla="*/ 50605 w 4927405"/>
              <a:gd name="connsiteY4" fmla="*/ 885825 h 885825"/>
              <a:gd name="connsiteX0" fmla="*/ 4876800 w 4876800"/>
              <a:gd name="connsiteY0" fmla="*/ 0 h 885825"/>
              <a:gd name="connsiteX1" fmla="*/ 4324350 w 4876800"/>
              <a:gd name="connsiteY1" fmla="*/ 552450 h 885825"/>
              <a:gd name="connsiteX2" fmla="*/ 390525 w 4876800"/>
              <a:gd name="connsiteY2" fmla="*/ 552450 h 885825"/>
              <a:gd name="connsiteX3" fmla="*/ 0 w 4876800"/>
              <a:gd name="connsiteY3" fmla="*/ 885825 h 885825"/>
              <a:gd name="connsiteX4" fmla="*/ 0 w 4876800"/>
              <a:gd name="connsiteY4" fmla="*/ 885825 h 885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76800" h="885825">
                <a:moveTo>
                  <a:pt x="4876800" y="0"/>
                </a:moveTo>
                <a:lnTo>
                  <a:pt x="4324350" y="552450"/>
                </a:lnTo>
                <a:lnTo>
                  <a:pt x="390525" y="552450"/>
                </a:lnTo>
                <a:lnTo>
                  <a:pt x="0" y="885825"/>
                </a:lnTo>
                <a:lnTo>
                  <a:pt x="0" y="885825"/>
                </a:lnTo>
              </a:path>
            </a:pathLst>
          </a:custGeom>
          <a:noFill/>
          <a:ln w="12700">
            <a:solidFill>
              <a:schemeClr val="tx1"/>
            </a:solidFill>
            <a:tailEnd type="stealth" w="lg" len="lg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4020078" y="3181350"/>
            <a:ext cx="3247497" cy="1238250"/>
          </a:xfrm>
          <a:custGeom>
            <a:avLst/>
            <a:gdLst>
              <a:gd name="connsiteX0" fmla="*/ 3114675 w 3457575"/>
              <a:gd name="connsiteY0" fmla="*/ 0 h 1095375"/>
              <a:gd name="connsiteX1" fmla="*/ 3457575 w 3457575"/>
              <a:gd name="connsiteY1" fmla="*/ 257175 h 1095375"/>
              <a:gd name="connsiteX2" fmla="*/ 3457575 w 3457575"/>
              <a:gd name="connsiteY2" fmla="*/ 533400 h 1095375"/>
              <a:gd name="connsiteX3" fmla="*/ 514350 w 3457575"/>
              <a:gd name="connsiteY3" fmla="*/ 533400 h 1095375"/>
              <a:gd name="connsiteX4" fmla="*/ 0 w 3457575"/>
              <a:gd name="connsiteY4" fmla="*/ 1047750 h 1095375"/>
              <a:gd name="connsiteX5" fmla="*/ 0 w 3457575"/>
              <a:gd name="connsiteY5" fmla="*/ 1095375 h 1095375"/>
              <a:gd name="connsiteX0" fmla="*/ 3114675 w 3457575"/>
              <a:gd name="connsiteY0" fmla="*/ 0 h 1047750"/>
              <a:gd name="connsiteX1" fmla="*/ 3457575 w 3457575"/>
              <a:gd name="connsiteY1" fmla="*/ 257175 h 1047750"/>
              <a:gd name="connsiteX2" fmla="*/ 3457575 w 3457575"/>
              <a:gd name="connsiteY2" fmla="*/ 533400 h 1047750"/>
              <a:gd name="connsiteX3" fmla="*/ 514350 w 3457575"/>
              <a:gd name="connsiteY3" fmla="*/ 533400 h 1047750"/>
              <a:gd name="connsiteX4" fmla="*/ 0 w 3457575"/>
              <a:gd name="connsiteY4" fmla="*/ 1047750 h 1047750"/>
              <a:gd name="connsiteX0" fmla="*/ 3114675 w 3457575"/>
              <a:gd name="connsiteY0" fmla="*/ 0 h 1047750"/>
              <a:gd name="connsiteX1" fmla="*/ 3457575 w 3457575"/>
              <a:gd name="connsiteY1" fmla="*/ 257175 h 1047750"/>
              <a:gd name="connsiteX2" fmla="*/ 3457575 w 3457575"/>
              <a:gd name="connsiteY2" fmla="*/ 729718 h 1047750"/>
              <a:gd name="connsiteX3" fmla="*/ 514350 w 3457575"/>
              <a:gd name="connsiteY3" fmla="*/ 533400 h 1047750"/>
              <a:gd name="connsiteX4" fmla="*/ 0 w 3457575"/>
              <a:gd name="connsiteY4" fmla="*/ 1047750 h 1047750"/>
              <a:gd name="connsiteX0" fmla="*/ 3114675 w 3457575"/>
              <a:gd name="connsiteY0" fmla="*/ 0 h 1047750"/>
              <a:gd name="connsiteX1" fmla="*/ 3457575 w 3457575"/>
              <a:gd name="connsiteY1" fmla="*/ 257175 h 1047750"/>
              <a:gd name="connsiteX2" fmla="*/ 3457575 w 3457575"/>
              <a:gd name="connsiteY2" fmla="*/ 729718 h 1047750"/>
              <a:gd name="connsiteX3" fmla="*/ 601533 w 3457575"/>
              <a:gd name="connsiteY3" fmla="*/ 718170 h 1047750"/>
              <a:gd name="connsiteX4" fmla="*/ 0 w 3457575"/>
              <a:gd name="connsiteY4" fmla="*/ 1047750 h 104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1047750">
                <a:moveTo>
                  <a:pt x="3114675" y="0"/>
                </a:moveTo>
                <a:lnTo>
                  <a:pt x="3457575" y="257175"/>
                </a:lnTo>
                <a:lnTo>
                  <a:pt x="3457575" y="729718"/>
                </a:lnTo>
                <a:lnTo>
                  <a:pt x="601533" y="718170"/>
                </a:lnTo>
                <a:lnTo>
                  <a:pt x="0" y="1047750"/>
                </a:ln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>
            <a:stCxn id="28" idx="0"/>
          </p:cNvCxnSpPr>
          <p:nvPr/>
        </p:nvCxnSpPr>
        <p:spPr>
          <a:xfrm flipH="1" flipV="1">
            <a:off x="6458478" y="4267200"/>
            <a:ext cx="846475" cy="116872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>
            <a:off x="1609724" y="4972050"/>
            <a:ext cx="2047875" cy="857250"/>
          </a:xfrm>
          <a:custGeom>
            <a:avLst/>
            <a:gdLst>
              <a:gd name="connsiteX0" fmla="*/ 2047875 w 2581275"/>
              <a:gd name="connsiteY0" fmla="*/ 0 h 942975"/>
              <a:gd name="connsiteX1" fmla="*/ 2581275 w 2581275"/>
              <a:gd name="connsiteY1" fmla="*/ 942975 h 942975"/>
              <a:gd name="connsiteX2" fmla="*/ 714375 w 2581275"/>
              <a:gd name="connsiteY2" fmla="*/ 857250 h 942975"/>
              <a:gd name="connsiteX3" fmla="*/ 0 w 2581275"/>
              <a:gd name="connsiteY3" fmla="*/ 390525 h 942975"/>
              <a:gd name="connsiteX0" fmla="*/ 2047875 w 2095500"/>
              <a:gd name="connsiteY0" fmla="*/ 0 h 857250"/>
              <a:gd name="connsiteX1" fmla="*/ 2095500 w 2095500"/>
              <a:gd name="connsiteY1" fmla="*/ 847725 h 857250"/>
              <a:gd name="connsiteX2" fmla="*/ 714375 w 2095500"/>
              <a:gd name="connsiteY2" fmla="*/ 857250 h 857250"/>
              <a:gd name="connsiteX3" fmla="*/ 0 w 2095500"/>
              <a:gd name="connsiteY3" fmla="*/ 390525 h 857250"/>
              <a:gd name="connsiteX0" fmla="*/ 2047875 w 2047875"/>
              <a:gd name="connsiteY0" fmla="*/ 0 h 857250"/>
              <a:gd name="connsiteX1" fmla="*/ 2038350 w 2047875"/>
              <a:gd name="connsiteY1" fmla="*/ 857250 h 857250"/>
              <a:gd name="connsiteX2" fmla="*/ 714375 w 2047875"/>
              <a:gd name="connsiteY2" fmla="*/ 857250 h 857250"/>
              <a:gd name="connsiteX3" fmla="*/ 0 w 2047875"/>
              <a:gd name="connsiteY3" fmla="*/ 390525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7875" h="857250">
                <a:moveTo>
                  <a:pt x="2047875" y="0"/>
                </a:moveTo>
                <a:lnTo>
                  <a:pt x="2038350" y="857250"/>
                </a:lnTo>
                <a:lnTo>
                  <a:pt x="714375" y="857250"/>
                </a:lnTo>
                <a:lnTo>
                  <a:pt x="0" y="390525"/>
                </a:lnTo>
              </a:path>
            </a:pathLst>
          </a:custGeom>
          <a:noFill/>
          <a:ln w="12700">
            <a:solidFill>
              <a:schemeClr val="tx1"/>
            </a:solidFill>
            <a:headEnd type="oval" w="med" len="med"/>
            <a:tailEnd type="triangl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3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/>
      <p:bldP spid="19" grpId="0" animBg="1"/>
      <p:bldP spid="23" grpId="0" animBg="1"/>
      <p:bldP spid="28" grpId="0" animBg="1"/>
      <p:bldP spid="12" grpId="0" animBg="1"/>
      <p:bldP spid="31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step: a list of balls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Now let's have a list of balls instead,</a:t>
            </a:r>
          </a:p>
          <a:p>
            <a:pPr marL="0" indent="0">
              <a:buNone/>
            </a:pPr>
            <a:r>
              <a:rPr lang="en-US" dirty="0"/>
              <a:t>Keystroke "n" creates a new ball.  Plan: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1.  First, we'll write an add-object method in our </a:t>
            </a:r>
            <a:r>
              <a:rPr lang="en-US" dirty="0" smtClean="0"/>
              <a:t>world.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 Then, we'll add a ball factory to </a:t>
            </a:r>
            <a:r>
              <a:rPr lang="en-US" dirty="0" smtClean="0"/>
              <a:t>the world.  </a:t>
            </a:r>
            <a:r>
              <a:rPr lang="en-US" dirty="0"/>
              <a:t>The ball</a:t>
            </a:r>
          </a:p>
          <a:p>
            <a:pPr marL="0" indent="0">
              <a:buNone/>
            </a:pPr>
            <a:r>
              <a:rPr lang="en-US" dirty="0"/>
              <a:t>factory will know about the </a:t>
            </a:r>
            <a:r>
              <a:rPr lang="en-US" dirty="0" smtClean="0"/>
              <a:t>world </a:t>
            </a:r>
            <a:r>
              <a:rPr lang="en-US" dirty="0"/>
              <a:t>and the box, and on an "n" it</a:t>
            </a:r>
          </a:p>
          <a:p>
            <a:pPr marL="0" indent="0">
              <a:buNone/>
            </a:pPr>
            <a:r>
              <a:rPr lang="en-US" dirty="0"/>
              <a:t>will add a ball by calling the add-object method on the </a:t>
            </a:r>
            <a:r>
              <a:rPr lang="en-US" dirty="0" smtClean="0"/>
              <a:t>world.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But wait: the factory needs to know about the </a:t>
            </a:r>
            <a:r>
              <a:rPr lang="en-US" dirty="0" smtClean="0"/>
              <a:t>world, </a:t>
            </a:r>
            <a:r>
              <a:rPr lang="en-US" dirty="0"/>
              <a:t>so it can</a:t>
            </a:r>
          </a:p>
          <a:p>
            <a:pPr marL="0" indent="0">
              <a:buNone/>
            </a:pPr>
            <a:r>
              <a:rPr lang="en-US" dirty="0"/>
              <a:t>send it add-object messages.  So this means the </a:t>
            </a:r>
            <a:r>
              <a:rPr lang="en-US" dirty="0" smtClean="0"/>
              <a:t>world </a:t>
            </a:r>
            <a:r>
              <a:rPr lang="en-US" dirty="0"/>
              <a:t>must have</a:t>
            </a:r>
          </a:p>
          <a:p>
            <a:pPr marL="0" indent="0">
              <a:buNone/>
            </a:pPr>
            <a:r>
              <a:rPr lang="en-US" dirty="0"/>
              <a:t>identity: it must be </a:t>
            </a:r>
            <a:r>
              <a:rPr lang="en-US" dirty="0" err="1"/>
              <a:t>stateful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 before we do anything else, let's just make the </a:t>
            </a:r>
            <a:r>
              <a:rPr lang="en-US" dirty="0" smtClean="0"/>
              <a:t>world </a:t>
            </a:r>
            <a:r>
              <a:rPr lang="en-US" dirty="0" err="1"/>
              <a:t>stateful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Video Demonstration: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stateful-world.rkt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www.youtube.com/watch?v=RwLJtn5ceOo</a:t>
            </a:r>
            <a:r>
              <a:rPr lang="en-US" dirty="0" smtClean="0"/>
              <a:t> (7:52)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9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 rot="10800000">
            <a:off x="1781703" y="2950823"/>
            <a:ext cx="542925" cy="504825"/>
          </a:xfrm>
          <a:prstGeom prst="trapezoid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7702" y="4055724"/>
            <a:ext cx="1323976" cy="156209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 = 250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 = 100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(right-edge)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=&gt; 300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524653" y="4074773"/>
            <a:ext cx="1562100" cy="1543050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 = 220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box = </a:t>
            </a:r>
          </a:p>
        </p:txBody>
      </p:sp>
      <p:cxnSp>
        <p:nvCxnSpPr>
          <p:cNvPr id="8" name="Straight Arrow Connector 7"/>
          <p:cNvCxnSpPr>
            <a:stCxn id="4" idx="3"/>
            <a:endCxn id="5" idx="0"/>
          </p:cNvCxnSpPr>
          <p:nvPr/>
        </p:nvCxnSpPr>
        <p:spPr>
          <a:xfrm flipH="1">
            <a:off x="919690" y="3203235"/>
            <a:ext cx="925116" cy="85248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1"/>
          </p:cNvCxnSpPr>
          <p:nvPr/>
        </p:nvCxnSpPr>
        <p:spPr>
          <a:xfrm>
            <a:off x="2261525" y="3203235"/>
            <a:ext cx="1044178" cy="87153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182378" y="4074773"/>
            <a:ext cx="1562100" cy="1543050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 = 225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box =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79203" y="1541123"/>
            <a:ext cx="5789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(send world after-tick) = (begin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(send box after-tick)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(set! ball (send ball after-tick)))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48253" y="1541123"/>
            <a:ext cx="724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world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801128" y="4846298"/>
            <a:ext cx="1785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(send   after-tick)</a:t>
            </a:r>
            <a:endParaRPr lang="en-US" dirty="0"/>
          </a:p>
        </p:txBody>
      </p:sp>
      <p:sp>
        <p:nvSpPr>
          <p:cNvPr id="34" name="Freeform 33"/>
          <p:cNvSpPr/>
          <p:nvPr/>
        </p:nvSpPr>
        <p:spPr>
          <a:xfrm>
            <a:off x="6572778" y="4951073"/>
            <a:ext cx="609600" cy="57150"/>
          </a:xfrm>
          <a:custGeom>
            <a:avLst/>
            <a:gdLst>
              <a:gd name="connsiteX0" fmla="*/ 0 w 609600"/>
              <a:gd name="connsiteY0" fmla="*/ 57150 h 57150"/>
              <a:gd name="connsiteX1" fmla="*/ 609600 w 609600"/>
              <a:gd name="connsiteY1" fmla="*/ 0 h 5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09600" h="57150">
                <a:moveTo>
                  <a:pt x="0" y="57150"/>
                </a:moveTo>
                <a:lnTo>
                  <a:pt x="609600" y="0"/>
                </a:lnTo>
              </a:path>
            </a:pathLst>
          </a:custGeom>
          <a:noFill/>
          <a:ln w="635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World-after-tick in </a:t>
            </a:r>
            <a:r>
              <a:rPr lang="en-US" dirty="0" err="1" smtClean="0"/>
              <a:t>stateful-world.rkt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1499" y="6378059"/>
            <a:ext cx="574779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INVARIANT: the world’s ball always points to the world’s box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1610436" y="1733266"/>
            <a:ext cx="423080" cy="1214650"/>
          </a:xfrm>
          <a:custGeom>
            <a:avLst/>
            <a:gdLst>
              <a:gd name="connsiteX0" fmla="*/ 0 w 423080"/>
              <a:gd name="connsiteY0" fmla="*/ 0 h 1214650"/>
              <a:gd name="connsiteX1" fmla="*/ 423080 w 423080"/>
              <a:gd name="connsiteY1" fmla="*/ 0 h 1214650"/>
              <a:gd name="connsiteX2" fmla="*/ 423080 w 423080"/>
              <a:gd name="connsiteY2" fmla="*/ 1214650 h 121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3080" h="1214650">
                <a:moveTo>
                  <a:pt x="0" y="0"/>
                </a:moveTo>
                <a:lnTo>
                  <a:pt x="423080" y="0"/>
                </a:lnTo>
                <a:lnTo>
                  <a:pt x="423080" y="1214650"/>
                </a:lnTo>
              </a:path>
            </a:pathLst>
          </a:custGeom>
          <a:noFill/>
          <a:ln w="127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2265528" y="3207224"/>
            <a:ext cx="5080152" cy="1099625"/>
          </a:xfrm>
          <a:custGeom>
            <a:avLst/>
            <a:gdLst>
              <a:gd name="connsiteX0" fmla="*/ 0 w 5117911"/>
              <a:gd name="connsiteY0" fmla="*/ 0 h 1064525"/>
              <a:gd name="connsiteX1" fmla="*/ 3971499 w 5117911"/>
              <a:gd name="connsiteY1" fmla="*/ 0 h 1064525"/>
              <a:gd name="connsiteX2" fmla="*/ 5036024 w 5117911"/>
              <a:gd name="connsiteY2" fmla="*/ 1064525 h 1064525"/>
              <a:gd name="connsiteX3" fmla="*/ 5117911 w 5117911"/>
              <a:gd name="connsiteY3" fmla="*/ 1064525 h 1064525"/>
              <a:gd name="connsiteX0" fmla="*/ 0 w 5117911"/>
              <a:gd name="connsiteY0" fmla="*/ 0 h 1064525"/>
              <a:gd name="connsiteX1" fmla="*/ 3971499 w 5117911"/>
              <a:gd name="connsiteY1" fmla="*/ 0 h 1064525"/>
              <a:gd name="connsiteX2" fmla="*/ 5036024 w 5117911"/>
              <a:gd name="connsiteY2" fmla="*/ 1064525 h 1064525"/>
              <a:gd name="connsiteX3" fmla="*/ 5117911 w 5117911"/>
              <a:gd name="connsiteY3" fmla="*/ 1064525 h 1064525"/>
              <a:gd name="connsiteX0" fmla="*/ 0 w 5036024"/>
              <a:gd name="connsiteY0" fmla="*/ 0 h 1064525"/>
              <a:gd name="connsiteX1" fmla="*/ 3971499 w 5036024"/>
              <a:gd name="connsiteY1" fmla="*/ 0 h 1064525"/>
              <a:gd name="connsiteX2" fmla="*/ 5036024 w 5036024"/>
              <a:gd name="connsiteY2" fmla="*/ 1064525 h 1064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36024" h="1064525">
                <a:moveTo>
                  <a:pt x="0" y="0"/>
                </a:moveTo>
                <a:lnTo>
                  <a:pt x="3971499" y="0"/>
                </a:lnTo>
                <a:lnTo>
                  <a:pt x="5036024" y="1064525"/>
                </a:lnTo>
              </a:path>
            </a:pathLst>
          </a:custGeom>
          <a:noFill/>
          <a:ln w="127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609724" y="4972050"/>
            <a:ext cx="2047875" cy="857250"/>
          </a:xfrm>
          <a:custGeom>
            <a:avLst/>
            <a:gdLst>
              <a:gd name="connsiteX0" fmla="*/ 2047875 w 2581275"/>
              <a:gd name="connsiteY0" fmla="*/ 0 h 942975"/>
              <a:gd name="connsiteX1" fmla="*/ 2581275 w 2581275"/>
              <a:gd name="connsiteY1" fmla="*/ 942975 h 942975"/>
              <a:gd name="connsiteX2" fmla="*/ 714375 w 2581275"/>
              <a:gd name="connsiteY2" fmla="*/ 857250 h 942975"/>
              <a:gd name="connsiteX3" fmla="*/ 0 w 2581275"/>
              <a:gd name="connsiteY3" fmla="*/ 390525 h 942975"/>
              <a:gd name="connsiteX0" fmla="*/ 2047875 w 2095500"/>
              <a:gd name="connsiteY0" fmla="*/ 0 h 857250"/>
              <a:gd name="connsiteX1" fmla="*/ 2095500 w 2095500"/>
              <a:gd name="connsiteY1" fmla="*/ 847725 h 857250"/>
              <a:gd name="connsiteX2" fmla="*/ 714375 w 2095500"/>
              <a:gd name="connsiteY2" fmla="*/ 857250 h 857250"/>
              <a:gd name="connsiteX3" fmla="*/ 0 w 2095500"/>
              <a:gd name="connsiteY3" fmla="*/ 390525 h 857250"/>
              <a:gd name="connsiteX0" fmla="*/ 2047875 w 2047875"/>
              <a:gd name="connsiteY0" fmla="*/ 0 h 857250"/>
              <a:gd name="connsiteX1" fmla="*/ 2038350 w 2047875"/>
              <a:gd name="connsiteY1" fmla="*/ 857250 h 857250"/>
              <a:gd name="connsiteX2" fmla="*/ 714375 w 2047875"/>
              <a:gd name="connsiteY2" fmla="*/ 857250 h 857250"/>
              <a:gd name="connsiteX3" fmla="*/ 0 w 2047875"/>
              <a:gd name="connsiteY3" fmla="*/ 390525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7875" h="857250">
                <a:moveTo>
                  <a:pt x="2047875" y="0"/>
                </a:moveTo>
                <a:lnTo>
                  <a:pt x="2038350" y="857250"/>
                </a:lnTo>
                <a:lnTo>
                  <a:pt x="714375" y="857250"/>
                </a:lnTo>
                <a:lnTo>
                  <a:pt x="0" y="390525"/>
                </a:lnTo>
              </a:path>
            </a:pathLst>
          </a:custGeom>
          <a:noFill/>
          <a:ln w="12700">
            <a:solidFill>
              <a:schemeClr val="tx1"/>
            </a:solidFill>
            <a:headEnd type="oval" w="med" len="med"/>
            <a:tailEnd type="triangl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086753" y="4413267"/>
            <a:ext cx="1426943" cy="586853"/>
          </a:xfrm>
          <a:custGeom>
            <a:avLst/>
            <a:gdLst>
              <a:gd name="connsiteX0" fmla="*/ 1296538 w 1296538"/>
              <a:gd name="connsiteY0" fmla="*/ 586853 h 586853"/>
              <a:gd name="connsiteX1" fmla="*/ 1296538 w 1296538"/>
              <a:gd name="connsiteY1" fmla="*/ 0 h 586853"/>
              <a:gd name="connsiteX2" fmla="*/ 286603 w 1296538"/>
              <a:gd name="connsiteY2" fmla="*/ 0 h 586853"/>
              <a:gd name="connsiteX3" fmla="*/ 0 w 1296538"/>
              <a:gd name="connsiteY3" fmla="*/ 286603 h 586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6538" h="586853">
                <a:moveTo>
                  <a:pt x="1296538" y="586853"/>
                </a:moveTo>
                <a:lnTo>
                  <a:pt x="1296538" y="0"/>
                </a:lnTo>
                <a:lnTo>
                  <a:pt x="286603" y="0"/>
                </a:lnTo>
                <a:lnTo>
                  <a:pt x="0" y="286603"/>
                </a:lnTo>
              </a:path>
            </a:pathLst>
          </a:custGeom>
          <a:noFill/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209675" y="4981575"/>
            <a:ext cx="7724775" cy="1181100"/>
          </a:xfrm>
          <a:custGeom>
            <a:avLst/>
            <a:gdLst>
              <a:gd name="connsiteX0" fmla="*/ 7134225 w 7724775"/>
              <a:gd name="connsiteY0" fmla="*/ 0 h 1181100"/>
              <a:gd name="connsiteX1" fmla="*/ 7724775 w 7724775"/>
              <a:gd name="connsiteY1" fmla="*/ 0 h 1181100"/>
              <a:gd name="connsiteX2" fmla="*/ 7724775 w 7724775"/>
              <a:gd name="connsiteY2" fmla="*/ 1181100 h 1181100"/>
              <a:gd name="connsiteX3" fmla="*/ 561975 w 7724775"/>
              <a:gd name="connsiteY3" fmla="*/ 1181100 h 1181100"/>
              <a:gd name="connsiteX4" fmla="*/ 0 w 7724775"/>
              <a:gd name="connsiteY4" fmla="*/ 619125 h 1181100"/>
              <a:gd name="connsiteX5" fmla="*/ 0 w 7724775"/>
              <a:gd name="connsiteY5" fmla="*/ 266700 h 1181100"/>
              <a:gd name="connsiteX0" fmla="*/ 7134225 w 7724775"/>
              <a:gd name="connsiteY0" fmla="*/ 0 h 1181100"/>
              <a:gd name="connsiteX1" fmla="*/ 7724775 w 7724775"/>
              <a:gd name="connsiteY1" fmla="*/ 0 h 1181100"/>
              <a:gd name="connsiteX2" fmla="*/ 7724775 w 7724775"/>
              <a:gd name="connsiteY2" fmla="*/ 1181100 h 1181100"/>
              <a:gd name="connsiteX3" fmla="*/ 561975 w 7724775"/>
              <a:gd name="connsiteY3" fmla="*/ 1181100 h 1181100"/>
              <a:gd name="connsiteX4" fmla="*/ 0 w 7724775"/>
              <a:gd name="connsiteY4" fmla="*/ 619125 h 118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24775" h="1181100">
                <a:moveTo>
                  <a:pt x="7134225" y="0"/>
                </a:moveTo>
                <a:lnTo>
                  <a:pt x="7724775" y="0"/>
                </a:lnTo>
                <a:lnTo>
                  <a:pt x="7724775" y="1181100"/>
                </a:lnTo>
                <a:lnTo>
                  <a:pt x="561975" y="1181100"/>
                </a:lnTo>
                <a:lnTo>
                  <a:pt x="0" y="619125"/>
                </a:lnTo>
              </a:path>
            </a:pathLst>
          </a:custGeom>
          <a:noFill/>
          <a:ln w="12700">
            <a:solidFill>
              <a:schemeClr val="tx1"/>
            </a:solidFill>
            <a:headEnd type="oval" w="med" len="med"/>
            <a:tailEnd type="triangl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0" grpId="0"/>
      <p:bldP spid="34" grpId="0" animBg="1"/>
      <p:bldP spid="3" grpId="0" animBg="1"/>
      <p:bldP spid="23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57702" y="2950823"/>
            <a:ext cx="3829051" cy="2667000"/>
            <a:chOff x="1076324" y="866775"/>
            <a:chExt cx="3829051" cy="2667000"/>
          </a:xfrm>
        </p:grpSpPr>
        <p:sp>
          <p:nvSpPr>
            <p:cNvPr id="4" name="Trapezoid 3"/>
            <p:cNvSpPr/>
            <p:nvPr/>
          </p:nvSpPr>
          <p:spPr>
            <a:xfrm rot="10800000">
              <a:off x="2600325" y="866775"/>
              <a:ext cx="542925" cy="504825"/>
            </a:xfrm>
            <a:prstGeom prst="trapezoid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076324" y="1971676"/>
              <a:ext cx="1323976" cy="1562099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>
                  <a:solidFill>
                    <a:schemeClr val="tx1"/>
                  </a:solidFill>
                </a:rPr>
                <a:t>x</a:t>
              </a:r>
              <a:r>
                <a:rPr lang="en-US" dirty="0" smtClean="0">
                  <a:solidFill>
                    <a:schemeClr val="tx1"/>
                  </a:solidFill>
                </a:rPr>
                <a:t> = 250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w = 100</a:t>
              </a:r>
            </a:p>
            <a:p>
              <a:endParaRPr lang="en-US" dirty="0">
                <a:solidFill>
                  <a:schemeClr val="tx1"/>
                </a:solidFill>
              </a:endParaRPr>
            </a:p>
            <a:p>
              <a:r>
                <a:rPr lang="en-US" dirty="0" smtClean="0">
                  <a:solidFill>
                    <a:schemeClr val="tx1"/>
                  </a:solidFill>
                </a:rPr>
                <a:t>(right-edge)</a:t>
              </a:r>
            </a:p>
            <a:p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smtClean="0">
                  <a:solidFill>
                    <a:schemeClr val="tx1"/>
                  </a:solidFill>
                </a:rPr>
                <a:t>=&gt; 300</a:t>
              </a:r>
            </a:p>
            <a:p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343275" y="1990725"/>
              <a:ext cx="1562100" cy="1543050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 = 220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box = </a:t>
              </a:r>
            </a:p>
          </p:txBody>
        </p:sp>
        <p:cxnSp>
          <p:nvCxnSpPr>
            <p:cNvPr id="8" name="Straight Arrow Connector 7"/>
            <p:cNvCxnSpPr>
              <a:stCxn id="4" idx="3"/>
              <a:endCxn id="5" idx="0"/>
            </p:cNvCxnSpPr>
            <p:nvPr/>
          </p:nvCxnSpPr>
          <p:spPr>
            <a:xfrm flipH="1">
              <a:off x="1738312" y="1119187"/>
              <a:ext cx="925116" cy="85248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4" idx="1"/>
            </p:cNvCxnSpPr>
            <p:nvPr/>
          </p:nvCxnSpPr>
          <p:spPr>
            <a:xfrm>
              <a:off x="3080147" y="1119187"/>
              <a:ext cx="1044178" cy="87153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848253" y="1541123"/>
            <a:ext cx="724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world</a:t>
            </a:r>
            <a:endParaRPr lang="en-US" dirty="0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World after drag in </a:t>
            </a:r>
            <a:r>
              <a:rPr lang="en-US" dirty="0" err="1" smtClean="0"/>
              <a:t>stateful-world.rkt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48642" y="4055723"/>
            <a:ext cx="1323976" cy="156209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smtClean="0">
                <a:solidFill>
                  <a:srgbClr val="FF0000"/>
                </a:solidFill>
              </a:rPr>
              <a:t>252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 = </a:t>
            </a:r>
            <a:r>
              <a:rPr lang="en-US" dirty="0" smtClean="0">
                <a:solidFill>
                  <a:srgbClr val="FF0000"/>
                </a:solidFill>
              </a:rPr>
              <a:t>104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(right-edge)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=&gt; </a:t>
            </a:r>
            <a:r>
              <a:rPr lang="en-US" dirty="0" smtClean="0">
                <a:solidFill>
                  <a:srgbClr val="FF0000"/>
                </a:solidFill>
              </a:rPr>
              <a:t>306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817238" y="5436249"/>
            <a:ext cx="2769284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ball on-mouse returns itself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71499" y="6378059"/>
            <a:ext cx="574779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INVARIANT: the world’s ball always points to the world’s box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42234" y="6101060"/>
            <a:ext cx="1149069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lgerian" pitchFamily="82" charset="0"/>
              </a:rPr>
              <a:t>WIN!</a:t>
            </a:r>
            <a:endParaRPr lang="en-US" sz="3600" dirty="0">
              <a:latin typeface="Algerian" pitchFamily="8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24653" y="1541123"/>
            <a:ext cx="5789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(send world on-mouse ...) </a:t>
            </a:r>
          </a:p>
          <a:p>
            <a:r>
              <a:rPr lang="en-US" dirty="0"/>
              <a:t> </a:t>
            </a:r>
            <a:r>
              <a:rPr lang="en-US" dirty="0" smtClean="0"/>
              <a:t>= (begin</a:t>
            </a:r>
          </a:p>
          <a:p>
            <a:r>
              <a:rPr lang="en-US" dirty="0"/>
              <a:t> </a:t>
            </a:r>
            <a:r>
              <a:rPr lang="en-US" dirty="0" smtClean="0"/>
              <a:t>       (send box  on-mouse ...)</a:t>
            </a:r>
          </a:p>
          <a:p>
            <a:r>
              <a:rPr lang="en-US" dirty="0"/>
              <a:t> </a:t>
            </a:r>
            <a:r>
              <a:rPr lang="en-US" dirty="0" smtClean="0"/>
              <a:t>       (set! ball (send ball on-mouse ...)))</a:t>
            </a:r>
          </a:p>
        </p:txBody>
      </p:sp>
      <p:sp>
        <p:nvSpPr>
          <p:cNvPr id="18" name="Freeform 17"/>
          <p:cNvSpPr/>
          <p:nvPr/>
        </p:nvSpPr>
        <p:spPr>
          <a:xfrm>
            <a:off x="1610436" y="1733266"/>
            <a:ext cx="423080" cy="1214650"/>
          </a:xfrm>
          <a:custGeom>
            <a:avLst/>
            <a:gdLst>
              <a:gd name="connsiteX0" fmla="*/ 0 w 423080"/>
              <a:gd name="connsiteY0" fmla="*/ 0 h 1214650"/>
              <a:gd name="connsiteX1" fmla="*/ 423080 w 423080"/>
              <a:gd name="connsiteY1" fmla="*/ 0 h 1214650"/>
              <a:gd name="connsiteX2" fmla="*/ 423080 w 423080"/>
              <a:gd name="connsiteY2" fmla="*/ 1214650 h 121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3080" h="1214650">
                <a:moveTo>
                  <a:pt x="0" y="0"/>
                </a:moveTo>
                <a:lnTo>
                  <a:pt x="423080" y="0"/>
                </a:lnTo>
                <a:lnTo>
                  <a:pt x="423080" y="1214650"/>
                </a:lnTo>
              </a:path>
            </a:pathLst>
          </a:custGeom>
          <a:noFill/>
          <a:ln w="127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609724" y="4972050"/>
            <a:ext cx="2047875" cy="857250"/>
          </a:xfrm>
          <a:custGeom>
            <a:avLst/>
            <a:gdLst>
              <a:gd name="connsiteX0" fmla="*/ 2047875 w 2581275"/>
              <a:gd name="connsiteY0" fmla="*/ 0 h 942975"/>
              <a:gd name="connsiteX1" fmla="*/ 2581275 w 2581275"/>
              <a:gd name="connsiteY1" fmla="*/ 942975 h 942975"/>
              <a:gd name="connsiteX2" fmla="*/ 714375 w 2581275"/>
              <a:gd name="connsiteY2" fmla="*/ 857250 h 942975"/>
              <a:gd name="connsiteX3" fmla="*/ 0 w 2581275"/>
              <a:gd name="connsiteY3" fmla="*/ 390525 h 942975"/>
              <a:gd name="connsiteX0" fmla="*/ 2047875 w 2095500"/>
              <a:gd name="connsiteY0" fmla="*/ 0 h 857250"/>
              <a:gd name="connsiteX1" fmla="*/ 2095500 w 2095500"/>
              <a:gd name="connsiteY1" fmla="*/ 847725 h 857250"/>
              <a:gd name="connsiteX2" fmla="*/ 714375 w 2095500"/>
              <a:gd name="connsiteY2" fmla="*/ 857250 h 857250"/>
              <a:gd name="connsiteX3" fmla="*/ 0 w 2095500"/>
              <a:gd name="connsiteY3" fmla="*/ 390525 h 857250"/>
              <a:gd name="connsiteX0" fmla="*/ 2047875 w 2047875"/>
              <a:gd name="connsiteY0" fmla="*/ 0 h 857250"/>
              <a:gd name="connsiteX1" fmla="*/ 2038350 w 2047875"/>
              <a:gd name="connsiteY1" fmla="*/ 857250 h 857250"/>
              <a:gd name="connsiteX2" fmla="*/ 714375 w 2047875"/>
              <a:gd name="connsiteY2" fmla="*/ 857250 h 857250"/>
              <a:gd name="connsiteX3" fmla="*/ 0 w 2047875"/>
              <a:gd name="connsiteY3" fmla="*/ 390525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7875" h="857250">
                <a:moveTo>
                  <a:pt x="2047875" y="0"/>
                </a:moveTo>
                <a:lnTo>
                  <a:pt x="2038350" y="857250"/>
                </a:lnTo>
                <a:lnTo>
                  <a:pt x="714375" y="857250"/>
                </a:lnTo>
                <a:lnTo>
                  <a:pt x="0" y="390525"/>
                </a:lnTo>
              </a:path>
            </a:pathLst>
          </a:custGeom>
          <a:noFill/>
          <a:ln w="12700">
            <a:solidFill>
              <a:schemeClr val="tx1"/>
            </a:solidFill>
            <a:headEnd type="oval" w="med" len="med"/>
            <a:tailEnd type="triangl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28" idx="1"/>
          </p:cNvCxnSpPr>
          <p:nvPr/>
        </p:nvCxnSpPr>
        <p:spPr>
          <a:xfrm flipH="1" flipV="1">
            <a:off x="4267200" y="5105400"/>
            <a:ext cx="1550038" cy="51551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6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8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Video Demonstration:</a:t>
            </a:r>
            <a:br>
              <a:rPr lang="en-US" dirty="0" smtClean="0"/>
            </a:br>
            <a:r>
              <a:rPr lang="en-US" dirty="0" smtClean="0"/>
              <a:t>ball-</a:t>
            </a:r>
            <a:r>
              <a:rPr lang="en-US" dirty="0" err="1" smtClean="0"/>
              <a:t>factory.rkt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Next, we’ll add a ball factory to the world.  This is a special purpose </a:t>
            </a:r>
            <a:r>
              <a:rPr lang="en-US" b="1" dirty="0" err="1" smtClean="0"/>
              <a:t>StatefulWorldObject</a:t>
            </a:r>
            <a:r>
              <a:rPr lang="en-US" dirty="0" smtClean="0"/>
              <a:t>&lt;%&gt; that processes keystrokes and adds objects to the world.</a:t>
            </a: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://www.youtube.com/watch?v=cB3rnujWoqU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2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 rot="10800000">
            <a:off x="1781703" y="2950823"/>
            <a:ext cx="542925" cy="504825"/>
          </a:xfrm>
          <a:prstGeom prst="trapezoid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7702" y="4055724"/>
            <a:ext cx="1323976" cy="156209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 = 250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 = 100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(right-edge)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=&gt; 300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524653" y="4074773"/>
            <a:ext cx="1562100" cy="1543050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 = 20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box = </a:t>
            </a:r>
          </a:p>
        </p:txBody>
      </p:sp>
      <p:cxnSp>
        <p:nvCxnSpPr>
          <p:cNvPr id="8" name="Straight Arrow Connector 7"/>
          <p:cNvCxnSpPr>
            <a:stCxn id="4" idx="3"/>
            <a:endCxn id="5" idx="0"/>
          </p:cNvCxnSpPr>
          <p:nvPr/>
        </p:nvCxnSpPr>
        <p:spPr>
          <a:xfrm flipH="1">
            <a:off x="919690" y="3203235"/>
            <a:ext cx="925116" cy="85248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1"/>
          </p:cNvCxnSpPr>
          <p:nvPr/>
        </p:nvCxnSpPr>
        <p:spPr>
          <a:xfrm>
            <a:off x="2261525" y="3203235"/>
            <a:ext cx="1044178" cy="87153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48253" y="1541123"/>
            <a:ext cx="724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world</a:t>
            </a:r>
            <a:endParaRPr lang="en-US" dirty="0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Building the initial world in ball-</a:t>
            </a:r>
            <a:r>
              <a:rPr lang="en-US" dirty="0" err="1" smtClean="0"/>
              <a:t>factory.rkt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71499" y="6378059"/>
            <a:ext cx="574779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INVARIANT: the world’s ball always points to the world’s box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42234" y="6101060"/>
            <a:ext cx="1149069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lgerian" pitchFamily="82" charset="0"/>
              </a:rPr>
              <a:t>WIN!</a:t>
            </a:r>
            <a:endParaRPr lang="en-US" sz="3600" dirty="0">
              <a:latin typeface="Algerian" pitchFamily="82" charset="0"/>
            </a:endParaRPr>
          </a:p>
        </p:txBody>
      </p:sp>
      <p:sp>
        <p:nvSpPr>
          <p:cNvPr id="7" name="Trapezoid 6"/>
          <p:cNvSpPr/>
          <p:nvPr/>
        </p:nvSpPr>
        <p:spPr>
          <a:xfrm>
            <a:off x="5116818" y="4055723"/>
            <a:ext cx="2225416" cy="1562099"/>
          </a:xfrm>
          <a:prstGeom prst="trapezoid">
            <a:avLst/>
          </a:prstGeom>
          <a:noFill/>
          <a:ln w="635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world </a:t>
            </a:r>
            <a:r>
              <a:rPr lang="en-US" dirty="0" smtClean="0">
                <a:solidFill>
                  <a:schemeClr val="tx1"/>
                </a:solidFill>
              </a:rPr>
              <a:t>=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box = 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4" idx="1"/>
          </p:cNvCxnSpPr>
          <p:nvPr/>
        </p:nvCxnSpPr>
        <p:spPr>
          <a:xfrm>
            <a:off x="2261525" y="3203235"/>
            <a:ext cx="3237575" cy="85248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1609724" y="4972050"/>
            <a:ext cx="2047875" cy="857250"/>
          </a:xfrm>
          <a:custGeom>
            <a:avLst/>
            <a:gdLst>
              <a:gd name="connsiteX0" fmla="*/ 2047875 w 2581275"/>
              <a:gd name="connsiteY0" fmla="*/ 0 h 942975"/>
              <a:gd name="connsiteX1" fmla="*/ 2581275 w 2581275"/>
              <a:gd name="connsiteY1" fmla="*/ 942975 h 942975"/>
              <a:gd name="connsiteX2" fmla="*/ 714375 w 2581275"/>
              <a:gd name="connsiteY2" fmla="*/ 857250 h 942975"/>
              <a:gd name="connsiteX3" fmla="*/ 0 w 2581275"/>
              <a:gd name="connsiteY3" fmla="*/ 390525 h 942975"/>
              <a:gd name="connsiteX0" fmla="*/ 2047875 w 2095500"/>
              <a:gd name="connsiteY0" fmla="*/ 0 h 857250"/>
              <a:gd name="connsiteX1" fmla="*/ 2095500 w 2095500"/>
              <a:gd name="connsiteY1" fmla="*/ 847725 h 857250"/>
              <a:gd name="connsiteX2" fmla="*/ 714375 w 2095500"/>
              <a:gd name="connsiteY2" fmla="*/ 857250 h 857250"/>
              <a:gd name="connsiteX3" fmla="*/ 0 w 2095500"/>
              <a:gd name="connsiteY3" fmla="*/ 390525 h 857250"/>
              <a:gd name="connsiteX0" fmla="*/ 2047875 w 2047875"/>
              <a:gd name="connsiteY0" fmla="*/ 0 h 857250"/>
              <a:gd name="connsiteX1" fmla="*/ 2038350 w 2047875"/>
              <a:gd name="connsiteY1" fmla="*/ 857250 h 857250"/>
              <a:gd name="connsiteX2" fmla="*/ 714375 w 2047875"/>
              <a:gd name="connsiteY2" fmla="*/ 857250 h 857250"/>
              <a:gd name="connsiteX3" fmla="*/ 0 w 2047875"/>
              <a:gd name="connsiteY3" fmla="*/ 390525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7875" h="857250">
                <a:moveTo>
                  <a:pt x="2047875" y="0"/>
                </a:moveTo>
                <a:lnTo>
                  <a:pt x="2038350" y="857250"/>
                </a:lnTo>
                <a:lnTo>
                  <a:pt x="714375" y="857250"/>
                </a:lnTo>
                <a:lnTo>
                  <a:pt x="0" y="390525"/>
                </a:lnTo>
              </a:path>
            </a:pathLst>
          </a:custGeom>
          <a:noFill/>
          <a:ln w="12700">
            <a:solidFill>
              <a:schemeClr val="tx1"/>
            </a:solidFill>
            <a:headEnd type="oval" w="med" len="med"/>
            <a:tailEnd type="triangl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610436" y="1733266"/>
            <a:ext cx="423080" cy="1214650"/>
          </a:xfrm>
          <a:custGeom>
            <a:avLst/>
            <a:gdLst>
              <a:gd name="connsiteX0" fmla="*/ 0 w 423080"/>
              <a:gd name="connsiteY0" fmla="*/ 0 h 1214650"/>
              <a:gd name="connsiteX1" fmla="*/ 423080 w 423080"/>
              <a:gd name="connsiteY1" fmla="*/ 0 h 1214650"/>
              <a:gd name="connsiteX2" fmla="*/ 423080 w 423080"/>
              <a:gd name="connsiteY2" fmla="*/ 1214650 h 121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3080" h="1214650">
                <a:moveTo>
                  <a:pt x="0" y="0"/>
                </a:moveTo>
                <a:lnTo>
                  <a:pt x="423080" y="0"/>
                </a:lnTo>
                <a:lnTo>
                  <a:pt x="423080" y="1214650"/>
                </a:lnTo>
              </a:path>
            </a:pathLst>
          </a:custGeom>
          <a:noFill/>
          <a:ln w="127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941696" y="5090615"/>
            <a:ext cx="5486400" cy="1091821"/>
          </a:xfrm>
          <a:custGeom>
            <a:avLst/>
            <a:gdLst>
              <a:gd name="connsiteX0" fmla="*/ 5117910 w 5486400"/>
              <a:gd name="connsiteY0" fmla="*/ 0 h 1091821"/>
              <a:gd name="connsiteX1" fmla="*/ 5486400 w 5486400"/>
              <a:gd name="connsiteY1" fmla="*/ 368490 h 1091821"/>
              <a:gd name="connsiteX2" fmla="*/ 5486400 w 5486400"/>
              <a:gd name="connsiteY2" fmla="*/ 1091821 h 1091821"/>
              <a:gd name="connsiteX3" fmla="*/ 532262 w 5486400"/>
              <a:gd name="connsiteY3" fmla="*/ 1091821 h 1091821"/>
              <a:gd name="connsiteX4" fmla="*/ 0 w 5486400"/>
              <a:gd name="connsiteY4" fmla="*/ 559559 h 109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6400" h="1091821">
                <a:moveTo>
                  <a:pt x="5117910" y="0"/>
                </a:moveTo>
                <a:lnTo>
                  <a:pt x="5486400" y="368490"/>
                </a:lnTo>
                <a:lnTo>
                  <a:pt x="5486400" y="1091821"/>
                </a:lnTo>
                <a:lnTo>
                  <a:pt x="532262" y="1091821"/>
                </a:lnTo>
                <a:lnTo>
                  <a:pt x="0" y="559559"/>
                </a:lnTo>
              </a:path>
            </a:pathLst>
          </a:custGeom>
          <a:noFill/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2306472" y="3125337"/>
            <a:ext cx="5404513" cy="1678675"/>
          </a:xfrm>
          <a:custGeom>
            <a:avLst/>
            <a:gdLst>
              <a:gd name="connsiteX0" fmla="*/ 4326340 w 5404513"/>
              <a:gd name="connsiteY0" fmla="*/ 1678675 h 1678675"/>
              <a:gd name="connsiteX1" fmla="*/ 5404513 w 5404513"/>
              <a:gd name="connsiteY1" fmla="*/ 1678675 h 1678675"/>
              <a:gd name="connsiteX2" fmla="*/ 5404513 w 5404513"/>
              <a:gd name="connsiteY2" fmla="*/ 0 h 1678675"/>
              <a:gd name="connsiteX3" fmla="*/ 0 w 5404513"/>
              <a:gd name="connsiteY3" fmla="*/ 0 h 1678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04513" h="1678675">
                <a:moveTo>
                  <a:pt x="4326340" y="1678675"/>
                </a:moveTo>
                <a:lnTo>
                  <a:pt x="5404513" y="1678675"/>
                </a:lnTo>
                <a:lnTo>
                  <a:pt x="5404513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7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21" grpId="0"/>
      <p:bldP spid="12" grpId="0" animBg="1"/>
      <p:bldP spid="7" grpId="0" animBg="1"/>
      <p:bldP spid="17" grpId="0" animBg="1"/>
      <p:bldP spid="18" grpId="0" animBg="1"/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for Lesson 11.4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>
                <a:cs typeface="Consolas" pitchFamily="49" charset="0"/>
              </a:rPr>
              <a:t>means that the function can return any value it </a:t>
            </a:r>
            <a:r>
              <a:rPr lang="en-US" dirty="0" smtClean="0">
                <a:cs typeface="Consolas" pitchFamily="49" charset="0"/>
              </a:rPr>
              <a:t>wants, so </a:t>
            </a:r>
            <a:r>
              <a:rPr lang="en-US" dirty="0">
                <a:cs typeface="Consolas" pitchFamily="49" charset="0"/>
              </a:rPr>
              <a:t>the caller must ignore the returned </a:t>
            </a:r>
            <a:r>
              <a:rPr lang="en-US" dirty="0" smtClean="0">
                <a:cs typeface="Consolas" pitchFamily="49" charset="0"/>
              </a:rPr>
              <a:t>value.</a:t>
            </a:r>
          </a:p>
          <a:p>
            <a:r>
              <a:rPr lang="en-US" dirty="0"/>
              <a:t>A function that has a </a:t>
            </a:r>
            <a:r>
              <a:rPr lang="en-US" b="1" dirty="0"/>
              <a:t>Void</a:t>
            </a:r>
            <a:r>
              <a:rPr lang="en-US" dirty="0"/>
              <a:t> return contract must have an </a:t>
            </a:r>
            <a:r>
              <a:rPr lang="en-US" dirty="0" smtClean="0"/>
              <a:t>EFFECT, so we must </a:t>
            </a:r>
            <a:r>
              <a:rPr lang="en-US" dirty="0"/>
              <a:t>document this as part of the purpose </a:t>
            </a:r>
            <a:r>
              <a:rPr lang="en-US" dirty="0" smtClean="0"/>
              <a:t>statement.</a:t>
            </a:r>
          </a:p>
          <a:p>
            <a:r>
              <a:rPr lang="en-US" dirty="0" smtClean="0"/>
              <a:t>Transform a method definition that </a:t>
            </a:r>
            <a:r>
              <a:rPr lang="en-US" dirty="0"/>
              <a:t>produces a new </a:t>
            </a:r>
            <a:r>
              <a:rPr lang="en-US" dirty="0" smtClean="0"/>
              <a:t>object </a:t>
            </a:r>
            <a:r>
              <a:rPr lang="en-US" dirty="0"/>
              <a:t>into one that alters this object by doing a set! on the fields that should change.  </a:t>
            </a:r>
          </a:p>
          <a:p>
            <a:endParaRPr lang="en-US" dirty="0"/>
          </a:p>
          <a:p>
            <a:endParaRPr lang="en-US" dirty="0">
              <a:cs typeface="Consolas" pitchFamily="49" charset="0"/>
            </a:endParaRP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6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</a:t>
            </a:r>
            <a:r>
              <a:rPr lang="en-US" dirty="0" err="1" smtClean="0"/>
              <a:t>stateful-box.rkt</a:t>
            </a:r>
            <a:r>
              <a:rPr lang="en-US" dirty="0" smtClean="0"/>
              <a:t>, </a:t>
            </a:r>
            <a:r>
              <a:rPr lang="en-US" dirty="0" err="1" smtClean="0"/>
              <a:t>stateful-world.rkt</a:t>
            </a:r>
            <a:r>
              <a:rPr lang="en-US" dirty="0" smtClean="0"/>
              <a:t>, and ball-</a:t>
            </a:r>
            <a:r>
              <a:rPr lang="en-US" dirty="0" err="1" smtClean="0"/>
              <a:t>factory.rkt</a:t>
            </a:r>
            <a:r>
              <a:rPr lang="en-US" dirty="0" smtClean="0"/>
              <a:t> in the Examples folder.</a:t>
            </a:r>
          </a:p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Do Guided Practice 11.1</a:t>
            </a:r>
          </a:p>
          <a:p>
            <a:r>
              <a:rPr lang="en-US" dirty="0" smtClean="0"/>
              <a:t>Go on to the next lesson.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0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for Lesson 11.4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>
                <a:cs typeface="Consolas" pitchFamily="49" charset="0"/>
              </a:rPr>
              <a:t>means that the function can return any value it </a:t>
            </a:r>
            <a:r>
              <a:rPr lang="en-US" dirty="0" smtClean="0">
                <a:cs typeface="Consolas" pitchFamily="49" charset="0"/>
              </a:rPr>
              <a:t>wants, so </a:t>
            </a:r>
            <a:r>
              <a:rPr lang="en-US" dirty="0">
                <a:cs typeface="Consolas" pitchFamily="49" charset="0"/>
              </a:rPr>
              <a:t>the caller must ignore the returned </a:t>
            </a:r>
            <a:r>
              <a:rPr lang="en-US" dirty="0" smtClean="0">
                <a:cs typeface="Consolas" pitchFamily="49" charset="0"/>
              </a:rPr>
              <a:t>value.</a:t>
            </a:r>
          </a:p>
          <a:p>
            <a:r>
              <a:rPr lang="en-US" dirty="0"/>
              <a:t>A function that has a </a:t>
            </a:r>
            <a:r>
              <a:rPr lang="en-US" b="1" dirty="0"/>
              <a:t>Void</a:t>
            </a:r>
            <a:r>
              <a:rPr lang="en-US" dirty="0"/>
              <a:t> return contract must have an </a:t>
            </a:r>
            <a:r>
              <a:rPr lang="en-US" dirty="0" smtClean="0"/>
              <a:t>EFFECT, so we must </a:t>
            </a:r>
            <a:r>
              <a:rPr lang="en-US" dirty="0"/>
              <a:t>document this as part of the purpose </a:t>
            </a:r>
            <a:r>
              <a:rPr lang="en-US" dirty="0" smtClean="0"/>
              <a:t>statement.</a:t>
            </a:r>
          </a:p>
          <a:p>
            <a:r>
              <a:rPr lang="en-US" dirty="0" smtClean="0"/>
              <a:t>Transform a method definition that </a:t>
            </a:r>
            <a:r>
              <a:rPr lang="en-US" dirty="0"/>
              <a:t>produces a new </a:t>
            </a:r>
            <a:r>
              <a:rPr lang="en-US" dirty="0" smtClean="0"/>
              <a:t>object </a:t>
            </a:r>
            <a:r>
              <a:rPr lang="en-US" dirty="0"/>
              <a:t>into one that alters this object by doing a </a:t>
            </a:r>
            <a:r>
              <a:rPr lang="en-US" b="1" dirty="0"/>
              <a:t>set! </a:t>
            </a:r>
            <a:r>
              <a:rPr lang="en-US" dirty="0"/>
              <a:t>on the fields that should change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is the </a:t>
            </a:r>
            <a:r>
              <a:rPr lang="en-US" dirty="0" smtClean="0">
                <a:solidFill>
                  <a:srgbClr val="FF0000"/>
                </a:solidFill>
              </a:rPr>
              <a:t>only </a:t>
            </a:r>
            <a:r>
              <a:rPr lang="en-US" dirty="0" smtClean="0"/>
              <a:t>acceptable use of </a:t>
            </a:r>
            <a:r>
              <a:rPr lang="en-US" b="1" dirty="0" smtClean="0"/>
              <a:t>set!</a:t>
            </a:r>
            <a:r>
              <a:rPr lang="en-US" dirty="0" smtClean="0"/>
              <a:t> in this course.  </a:t>
            </a:r>
            <a:endParaRPr lang="en-US" dirty="0"/>
          </a:p>
          <a:p>
            <a:endParaRPr lang="en-US" dirty="0"/>
          </a:p>
          <a:p>
            <a:endParaRPr lang="en-US" dirty="0">
              <a:cs typeface="Consolas" pitchFamily="49" charset="0"/>
            </a:endParaRP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3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Video Demonstration: </a:t>
            </a:r>
            <a:r>
              <a:rPr lang="en-US" dirty="0" err="1" smtClean="0"/>
              <a:t>stateful-box.rkt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www.youtube.com/watch?v=pu_JQoy_yys</a:t>
            </a:r>
            <a:r>
              <a:rPr lang="en-US" dirty="0" smtClean="0"/>
              <a:t> (7:30)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0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en-US" dirty="0" smtClean="0"/>
              <a:t> transformation: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Key contract (in </a:t>
            </a:r>
            <a:r>
              <a:rPr lang="en-US" dirty="0"/>
              <a:t>B</a:t>
            </a:r>
            <a:r>
              <a:rPr lang="en-US" dirty="0" smtClean="0"/>
              <a:t>ox%):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on-mouse : 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Integer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Integer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MouseEvent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-&gt; Void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smtClean="0">
                <a:cs typeface="Consolas" pitchFamily="49" charset="0"/>
              </a:rPr>
              <a:t>means that the function can return any value it wants.</a:t>
            </a:r>
          </a:p>
          <a:p>
            <a:r>
              <a:rPr lang="en-US" dirty="0" smtClean="0">
                <a:cs typeface="Consolas" pitchFamily="49" charset="0"/>
              </a:rPr>
              <a:t>The caller of the function can’t rely on it returning any meaningful value</a:t>
            </a:r>
          </a:p>
          <a:p>
            <a:r>
              <a:rPr lang="en-US" dirty="0" smtClean="0">
                <a:cs typeface="Consolas" pitchFamily="49" charset="0"/>
              </a:rPr>
              <a:t>So the caller must ignore the returned value</a:t>
            </a:r>
            <a:endParaRPr lang="en-US" dirty="0"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5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we don’t return a useful value, then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function that has a </a:t>
            </a:r>
            <a:r>
              <a:rPr lang="en-US" b="1" dirty="0" smtClean="0"/>
              <a:t>Void</a:t>
            </a:r>
            <a:r>
              <a:rPr lang="en-US" dirty="0" smtClean="0"/>
              <a:t> return contract must have an EFFECT.</a:t>
            </a:r>
          </a:p>
          <a:p>
            <a:r>
              <a:rPr lang="en-US" dirty="0" smtClean="0"/>
              <a:t>Must document this as part of the purpose statement: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51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an EFFECT in a purpose statement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;; </a:t>
            </a:r>
            <a:r>
              <a:rPr lang="en-US" sz="2800" dirty="0"/>
              <a:t>adjust-width : Number -&gt; Void</a:t>
            </a:r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;; </a:t>
            </a:r>
            <a:r>
              <a:rPr lang="en-US" sz="2800" dirty="0">
                <a:solidFill>
                  <a:srgbClr val="FF0000"/>
                </a:solidFill>
              </a:rPr>
              <a:t>EFFECT:</a:t>
            </a:r>
            <a:r>
              <a:rPr lang="en-US" sz="2800" dirty="0"/>
              <a:t> </a:t>
            </a:r>
            <a:r>
              <a:rPr lang="en-US" sz="2800" dirty="0" smtClean="0"/>
              <a:t>adjusts </a:t>
            </a:r>
            <a:r>
              <a:rPr lang="en-US" sz="2800" dirty="0"/>
              <a:t>the center and </a:t>
            </a: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;; width of this box so </a:t>
            </a:r>
            <a:r>
              <a:rPr lang="en-US" sz="2800" dirty="0"/>
              <a:t>that </a:t>
            </a:r>
            <a:r>
              <a:rPr lang="en-US" sz="2800" dirty="0" smtClean="0"/>
              <a:t>the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;; width is </a:t>
            </a:r>
            <a:r>
              <a:rPr lang="en-US" sz="2800" dirty="0"/>
              <a:t>new-width and the left </a:t>
            </a: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;; edge </a:t>
            </a:r>
            <a:r>
              <a:rPr lang="en-US" sz="2800" dirty="0"/>
              <a:t>is </a:t>
            </a:r>
            <a:r>
              <a:rPr lang="en-US" sz="2800" dirty="0" smtClean="0"/>
              <a:t>unchanged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3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Transforming the method definition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We can change a function that produces a new </a:t>
            </a:r>
            <a:r>
              <a:rPr lang="en-US" dirty="0" smtClean="0"/>
              <a:t>object </a:t>
            </a:r>
            <a:r>
              <a:rPr lang="en-US" dirty="0"/>
              <a:t>into one that alters this object by doing a set! on the fields that should change.  </a:t>
            </a:r>
            <a:endParaRPr lang="en-US" dirty="0" smtClean="0"/>
          </a:p>
          <a:p>
            <a:r>
              <a:rPr lang="en-US" dirty="0" smtClean="0"/>
              <a:t>Often </a:t>
            </a:r>
            <a:r>
              <a:rPr lang="en-US" dirty="0"/>
              <a:t>this is only a small subset of the fields, so the new code is considerably shorter than the old one.</a:t>
            </a:r>
          </a:p>
          <a:p>
            <a:r>
              <a:rPr lang="en-US" dirty="0" smtClean="0"/>
              <a:t>When </a:t>
            </a:r>
            <a:r>
              <a:rPr lang="en-US" dirty="0"/>
              <a:t>we do this, the new function no longer produces a meaningful value, so whoever calls it can no longer rely on its value.  This is the meaning of the </a:t>
            </a:r>
            <a:r>
              <a:rPr lang="en-US" b="1" dirty="0"/>
              <a:t>Void</a:t>
            </a:r>
            <a:r>
              <a:rPr lang="en-US" dirty="0"/>
              <a:t> contract</a:t>
            </a:r>
            <a:r>
              <a:rPr lang="en-US" dirty="0" smtClean="0"/>
              <a:t>.</a:t>
            </a:r>
          </a:p>
          <a:p>
            <a:r>
              <a:rPr lang="en-US" dirty="0"/>
              <a:t>In other languages, </a:t>
            </a:r>
            <a:r>
              <a:rPr lang="en-US" b="1" dirty="0"/>
              <a:t>Void</a:t>
            </a:r>
            <a:r>
              <a:rPr lang="en-US" dirty="0"/>
              <a:t> means that the method returns no value at all.  In Racket, every function returns some value, so we use </a:t>
            </a:r>
            <a:r>
              <a:rPr lang="en-US" b="1" dirty="0"/>
              <a:t>Void</a:t>
            </a:r>
            <a:r>
              <a:rPr lang="en-US" dirty="0"/>
              <a:t> to mean a value that we don’t know and don’t care about.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37710" y="5329647"/>
            <a:ext cx="4149090" cy="12654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/>
              <a:t>We sometimes call this code “imperative”, because it deals in commands rather than values.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6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Void</a:t>
            </a:r>
            <a:r>
              <a:rPr lang="en-US" dirty="0"/>
              <a:t> transformation: </a:t>
            </a:r>
            <a:r>
              <a:rPr lang="en-US" dirty="0" smtClean="0"/>
              <a:t>function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    (</a:t>
            </a:r>
            <a:r>
              <a:rPr lang="en-US" sz="2000" dirty="0"/>
              <a:t>define (adjust-width new-width)</a:t>
            </a:r>
          </a:p>
          <a:p>
            <a:r>
              <a:rPr lang="en-US" sz="2000" dirty="0"/>
              <a:t>      ;; (new Box%</a:t>
            </a:r>
          </a:p>
          <a:p>
            <a:r>
              <a:rPr lang="en-US" sz="2000" dirty="0"/>
              <a:t>      ;;      [</a:t>
            </a:r>
            <a:r>
              <a:rPr lang="en-US" sz="2000" dirty="0">
                <a:solidFill>
                  <a:srgbClr val="FF0000"/>
                </a:solidFill>
              </a:rPr>
              <a:t>x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(+ (send this left-edge) 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    </a:t>
            </a:r>
            <a:r>
              <a:rPr lang="en-US" sz="2000" dirty="0" smtClean="0"/>
              <a:t>;;</a:t>
            </a:r>
            <a:r>
              <a:rPr lang="en-US" sz="2000" dirty="0" smtClean="0">
                <a:solidFill>
                  <a:srgbClr val="FF0000"/>
                </a:solidFill>
              </a:rPr>
              <a:t>            (/ </a:t>
            </a:r>
            <a:r>
              <a:rPr lang="en-US" sz="2000" dirty="0">
                <a:solidFill>
                  <a:srgbClr val="FF0000"/>
                </a:solidFill>
              </a:rPr>
              <a:t>new-width 2))</a:t>
            </a:r>
            <a:r>
              <a:rPr lang="en-US" sz="2000" dirty="0"/>
              <a:t>]</a:t>
            </a:r>
          </a:p>
          <a:p>
            <a:r>
              <a:rPr lang="en-US" sz="2000" dirty="0"/>
              <a:t>      ;;      [y y]</a:t>
            </a:r>
          </a:p>
          <a:p>
            <a:r>
              <a:rPr lang="en-US" sz="2000" dirty="0"/>
              <a:t>      ;;      [</a:t>
            </a:r>
            <a:r>
              <a:rPr lang="en-US" sz="2000" dirty="0">
                <a:solidFill>
                  <a:srgbClr val="FF0000"/>
                </a:solidFill>
              </a:rPr>
              <a:t>w new-width</a:t>
            </a:r>
            <a:r>
              <a:rPr lang="en-US" sz="2000" dirty="0"/>
              <a:t>]</a:t>
            </a:r>
          </a:p>
          <a:p>
            <a:r>
              <a:rPr lang="en-US" sz="2000" dirty="0"/>
              <a:t>      ;;      [h h]</a:t>
            </a:r>
          </a:p>
          <a:p>
            <a:r>
              <a:rPr lang="en-US" sz="2000" dirty="0"/>
              <a:t>      ;;      [objects objects]</a:t>
            </a:r>
          </a:p>
          <a:p>
            <a:r>
              <a:rPr lang="en-US" sz="2000" dirty="0"/>
              <a:t>      ;;      [selected? selected?])</a:t>
            </a:r>
          </a:p>
          <a:p>
            <a:r>
              <a:rPr lang="en-US" sz="2000" dirty="0"/>
              <a:t>      </a:t>
            </a:r>
            <a:r>
              <a:rPr lang="en-US" sz="2000" dirty="0">
                <a:solidFill>
                  <a:srgbClr val="FF0000"/>
                </a:solidFill>
              </a:rPr>
              <a:t>(set! x (+ (send this left-edge) (/ new-width 2)))</a:t>
            </a:r>
          </a:p>
          <a:p>
            <a:r>
              <a:rPr lang="en-US" sz="2000" dirty="0"/>
              <a:t>      </a:t>
            </a:r>
            <a:r>
              <a:rPr lang="en-US" sz="2000" dirty="0">
                <a:solidFill>
                  <a:srgbClr val="FF0000"/>
                </a:solidFill>
              </a:rPr>
              <a:t>(set! w </a:t>
            </a:r>
            <a:r>
              <a:rPr lang="en-US" sz="2000" dirty="0" smtClean="0">
                <a:solidFill>
                  <a:srgbClr val="FF0000"/>
                </a:solidFill>
              </a:rPr>
              <a:t>new-width)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6040582" y="3034145"/>
            <a:ext cx="2812473" cy="170410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We </a:t>
            </a:r>
            <a:r>
              <a:rPr lang="en-US" dirty="0" smtClean="0"/>
              <a:t>change </a:t>
            </a:r>
            <a:r>
              <a:rPr lang="en-US" dirty="0"/>
              <a:t>a function that produces a new box into one that alters this object by doing a set! on the fields that should change.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0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57702" y="2950823"/>
            <a:ext cx="3829051" cy="2667000"/>
            <a:chOff x="1076324" y="866775"/>
            <a:chExt cx="3829051" cy="2667000"/>
          </a:xfrm>
        </p:grpSpPr>
        <p:sp>
          <p:nvSpPr>
            <p:cNvPr id="4" name="Trapezoid 3"/>
            <p:cNvSpPr/>
            <p:nvPr/>
          </p:nvSpPr>
          <p:spPr>
            <a:xfrm rot="10800000">
              <a:off x="2600325" y="866775"/>
              <a:ext cx="542925" cy="504825"/>
            </a:xfrm>
            <a:prstGeom prst="trapezoid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076324" y="1971676"/>
              <a:ext cx="1323976" cy="1562099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>
                  <a:solidFill>
                    <a:schemeClr val="tx1"/>
                  </a:solidFill>
                </a:rPr>
                <a:t>x</a:t>
              </a:r>
              <a:r>
                <a:rPr lang="en-US" dirty="0" smtClean="0">
                  <a:solidFill>
                    <a:schemeClr val="tx1"/>
                  </a:solidFill>
                </a:rPr>
                <a:t> = 250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w = 100</a:t>
              </a:r>
            </a:p>
            <a:p>
              <a:endParaRPr lang="en-US" dirty="0">
                <a:solidFill>
                  <a:schemeClr val="tx1"/>
                </a:solidFill>
              </a:endParaRPr>
            </a:p>
            <a:p>
              <a:r>
                <a:rPr lang="en-US" dirty="0" smtClean="0">
                  <a:solidFill>
                    <a:schemeClr val="tx1"/>
                  </a:solidFill>
                </a:rPr>
                <a:t>(right-edge)</a:t>
              </a:r>
            </a:p>
            <a:p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smtClean="0">
                  <a:solidFill>
                    <a:schemeClr val="tx1"/>
                  </a:solidFill>
                </a:rPr>
                <a:t>=&gt; 300</a:t>
              </a:r>
            </a:p>
            <a:p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343275" y="1990725"/>
              <a:ext cx="1562100" cy="1543050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 = 220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box = </a:t>
              </a:r>
            </a:p>
          </p:txBody>
        </p:sp>
        <p:cxnSp>
          <p:nvCxnSpPr>
            <p:cNvPr id="8" name="Straight Arrow Connector 7"/>
            <p:cNvCxnSpPr>
              <a:stCxn id="4" idx="3"/>
              <a:endCxn id="5" idx="0"/>
            </p:cNvCxnSpPr>
            <p:nvPr/>
          </p:nvCxnSpPr>
          <p:spPr>
            <a:xfrm flipH="1">
              <a:off x="1738312" y="1119187"/>
              <a:ext cx="925116" cy="85248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4" idx="1"/>
            </p:cNvCxnSpPr>
            <p:nvPr/>
          </p:nvCxnSpPr>
          <p:spPr>
            <a:xfrm>
              <a:off x="3080147" y="1119187"/>
              <a:ext cx="1044178" cy="87153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rapezoid 14"/>
          <p:cNvSpPr/>
          <p:nvPr/>
        </p:nvSpPr>
        <p:spPr>
          <a:xfrm rot="10800000">
            <a:off x="6439428" y="2950823"/>
            <a:ext cx="542925" cy="504825"/>
          </a:xfrm>
          <a:prstGeom prst="trapezoid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182378" y="4074773"/>
            <a:ext cx="1562100" cy="1543050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 = 225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box = </a:t>
            </a:r>
          </a:p>
        </p:txBody>
      </p:sp>
      <p:cxnSp>
        <p:nvCxnSpPr>
          <p:cNvPr id="19" name="Straight Arrow Connector 18"/>
          <p:cNvCxnSpPr>
            <a:stCxn id="15" idx="1"/>
          </p:cNvCxnSpPr>
          <p:nvPr/>
        </p:nvCxnSpPr>
        <p:spPr>
          <a:xfrm>
            <a:off x="6919250" y="3203235"/>
            <a:ext cx="1044178" cy="87153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79203" y="1541123"/>
            <a:ext cx="5789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(send world after-tick) = (new World%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[box (begin (send box after-tick)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box)]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[ball (send ball after-tick)])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48253" y="1541123"/>
            <a:ext cx="724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world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801128" y="4846298"/>
            <a:ext cx="1785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(send   after-tick)</a:t>
            </a:r>
            <a:endParaRPr lang="en-US" dirty="0"/>
          </a:p>
        </p:txBody>
      </p:sp>
      <p:sp>
        <p:nvSpPr>
          <p:cNvPr id="34" name="Freeform 33"/>
          <p:cNvSpPr/>
          <p:nvPr/>
        </p:nvSpPr>
        <p:spPr>
          <a:xfrm>
            <a:off x="6572778" y="4951073"/>
            <a:ext cx="609600" cy="57150"/>
          </a:xfrm>
          <a:custGeom>
            <a:avLst/>
            <a:gdLst>
              <a:gd name="connsiteX0" fmla="*/ 0 w 609600"/>
              <a:gd name="connsiteY0" fmla="*/ 57150 h 57150"/>
              <a:gd name="connsiteX1" fmla="*/ 609600 w 609600"/>
              <a:gd name="connsiteY1" fmla="*/ 0 h 5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09600" h="57150">
                <a:moveTo>
                  <a:pt x="0" y="57150"/>
                </a:moveTo>
                <a:lnTo>
                  <a:pt x="609600" y="0"/>
                </a:lnTo>
              </a:path>
            </a:pathLst>
          </a:custGeom>
          <a:noFill/>
          <a:ln w="635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World-after-tick in </a:t>
            </a:r>
            <a:r>
              <a:rPr lang="en-US" dirty="0" err="1" smtClean="0"/>
              <a:t>stateful-box.rkt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79203" y="2236069"/>
            <a:ext cx="2200275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world always has same box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499" y="6378059"/>
            <a:ext cx="574779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INVARIANT: the world’s ball always points to the world’s box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1581678" y="3165373"/>
            <a:ext cx="4876800" cy="885825"/>
          </a:xfrm>
          <a:custGeom>
            <a:avLst/>
            <a:gdLst>
              <a:gd name="connsiteX0" fmla="*/ 4876800 w 4876800"/>
              <a:gd name="connsiteY0" fmla="*/ 0 h 885825"/>
              <a:gd name="connsiteX1" fmla="*/ 4324350 w 4876800"/>
              <a:gd name="connsiteY1" fmla="*/ 552450 h 885825"/>
              <a:gd name="connsiteX2" fmla="*/ 390525 w 4876800"/>
              <a:gd name="connsiteY2" fmla="*/ 552450 h 885825"/>
              <a:gd name="connsiteX3" fmla="*/ 428625 w 4876800"/>
              <a:gd name="connsiteY3" fmla="*/ 457200 h 885825"/>
              <a:gd name="connsiteX4" fmla="*/ 0 w 4876800"/>
              <a:gd name="connsiteY4" fmla="*/ 885825 h 885825"/>
              <a:gd name="connsiteX5" fmla="*/ 0 w 4876800"/>
              <a:gd name="connsiteY5" fmla="*/ 885825 h 885825"/>
              <a:gd name="connsiteX0" fmla="*/ 4927404 w 4927404"/>
              <a:gd name="connsiteY0" fmla="*/ 0 h 885825"/>
              <a:gd name="connsiteX1" fmla="*/ 4374954 w 4927404"/>
              <a:gd name="connsiteY1" fmla="*/ 552450 h 885825"/>
              <a:gd name="connsiteX2" fmla="*/ 441129 w 4927404"/>
              <a:gd name="connsiteY2" fmla="*/ 552450 h 885825"/>
              <a:gd name="connsiteX3" fmla="*/ 50604 w 4927404"/>
              <a:gd name="connsiteY3" fmla="*/ 885825 h 885825"/>
              <a:gd name="connsiteX4" fmla="*/ 50604 w 4927404"/>
              <a:gd name="connsiteY4" fmla="*/ 885825 h 885825"/>
              <a:gd name="connsiteX0" fmla="*/ 4943806 w 4943806"/>
              <a:gd name="connsiteY0" fmla="*/ 0 h 885825"/>
              <a:gd name="connsiteX1" fmla="*/ 4391356 w 4943806"/>
              <a:gd name="connsiteY1" fmla="*/ 552450 h 885825"/>
              <a:gd name="connsiteX2" fmla="*/ 457531 w 4943806"/>
              <a:gd name="connsiteY2" fmla="*/ 552450 h 885825"/>
              <a:gd name="connsiteX3" fmla="*/ 38431 w 4943806"/>
              <a:gd name="connsiteY3" fmla="*/ 676275 h 885825"/>
              <a:gd name="connsiteX4" fmla="*/ 67006 w 4943806"/>
              <a:gd name="connsiteY4" fmla="*/ 885825 h 885825"/>
              <a:gd name="connsiteX5" fmla="*/ 67006 w 4943806"/>
              <a:gd name="connsiteY5" fmla="*/ 885825 h 885825"/>
              <a:gd name="connsiteX0" fmla="*/ 4927405 w 4927405"/>
              <a:gd name="connsiteY0" fmla="*/ 0 h 885825"/>
              <a:gd name="connsiteX1" fmla="*/ 4374955 w 4927405"/>
              <a:gd name="connsiteY1" fmla="*/ 552450 h 885825"/>
              <a:gd name="connsiteX2" fmla="*/ 441130 w 4927405"/>
              <a:gd name="connsiteY2" fmla="*/ 552450 h 885825"/>
              <a:gd name="connsiteX3" fmla="*/ 50605 w 4927405"/>
              <a:gd name="connsiteY3" fmla="*/ 885825 h 885825"/>
              <a:gd name="connsiteX4" fmla="*/ 50605 w 4927405"/>
              <a:gd name="connsiteY4" fmla="*/ 885825 h 885825"/>
              <a:gd name="connsiteX0" fmla="*/ 4876800 w 4876800"/>
              <a:gd name="connsiteY0" fmla="*/ 0 h 885825"/>
              <a:gd name="connsiteX1" fmla="*/ 4324350 w 4876800"/>
              <a:gd name="connsiteY1" fmla="*/ 552450 h 885825"/>
              <a:gd name="connsiteX2" fmla="*/ 390525 w 4876800"/>
              <a:gd name="connsiteY2" fmla="*/ 552450 h 885825"/>
              <a:gd name="connsiteX3" fmla="*/ 0 w 4876800"/>
              <a:gd name="connsiteY3" fmla="*/ 885825 h 885825"/>
              <a:gd name="connsiteX4" fmla="*/ 0 w 4876800"/>
              <a:gd name="connsiteY4" fmla="*/ 885825 h 885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76800" h="885825">
                <a:moveTo>
                  <a:pt x="4876800" y="0"/>
                </a:moveTo>
                <a:lnTo>
                  <a:pt x="4324350" y="552450"/>
                </a:lnTo>
                <a:lnTo>
                  <a:pt x="390525" y="552450"/>
                </a:lnTo>
                <a:lnTo>
                  <a:pt x="0" y="885825"/>
                </a:lnTo>
                <a:lnTo>
                  <a:pt x="0" y="885825"/>
                </a:lnTo>
              </a:path>
            </a:pathLst>
          </a:custGeom>
          <a:noFill/>
          <a:ln w="12700">
            <a:solidFill>
              <a:schemeClr val="tx1"/>
            </a:solidFill>
            <a:tailEnd type="stealth" w="lg" len="lg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1610436" y="1733266"/>
            <a:ext cx="423080" cy="1214650"/>
          </a:xfrm>
          <a:custGeom>
            <a:avLst/>
            <a:gdLst>
              <a:gd name="connsiteX0" fmla="*/ 0 w 423080"/>
              <a:gd name="connsiteY0" fmla="*/ 0 h 1214650"/>
              <a:gd name="connsiteX1" fmla="*/ 423080 w 423080"/>
              <a:gd name="connsiteY1" fmla="*/ 0 h 1214650"/>
              <a:gd name="connsiteX2" fmla="*/ 423080 w 423080"/>
              <a:gd name="connsiteY2" fmla="*/ 1214650 h 121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3080" h="1214650">
                <a:moveTo>
                  <a:pt x="0" y="0"/>
                </a:moveTo>
                <a:lnTo>
                  <a:pt x="423080" y="0"/>
                </a:lnTo>
                <a:lnTo>
                  <a:pt x="423080" y="1214650"/>
                </a:lnTo>
              </a:path>
            </a:pathLst>
          </a:custGeom>
          <a:noFill/>
          <a:ln w="127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stCxn id="2" idx="2"/>
          </p:cNvCxnSpPr>
          <p:nvPr/>
        </p:nvCxnSpPr>
        <p:spPr>
          <a:xfrm flipH="1">
            <a:off x="3960510" y="2882400"/>
            <a:ext cx="218831" cy="71889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>
            <a:off x="6982353" y="2251881"/>
            <a:ext cx="1683975" cy="709683"/>
          </a:xfrm>
          <a:custGeom>
            <a:avLst/>
            <a:gdLst>
              <a:gd name="connsiteX0" fmla="*/ 1064525 w 1514901"/>
              <a:gd name="connsiteY0" fmla="*/ 0 h 709683"/>
              <a:gd name="connsiteX1" fmla="*/ 1514901 w 1514901"/>
              <a:gd name="connsiteY1" fmla="*/ 0 h 709683"/>
              <a:gd name="connsiteX2" fmla="*/ 1514901 w 1514901"/>
              <a:gd name="connsiteY2" fmla="*/ 504967 h 709683"/>
              <a:gd name="connsiteX3" fmla="*/ 204716 w 1514901"/>
              <a:gd name="connsiteY3" fmla="*/ 504967 h 709683"/>
              <a:gd name="connsiteX4" fmla="*/ 0 w 1514901"/>
              <a:gd name="connsiteY4" fmla="*/ 709683 h 70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901" h="709683">
                <a:moveTo>
                  <a:pt x="1064525" y="0"/>
                </a:moveTo>
                <a:lnTo>
                  <a:pt x="1514901" y="0"/>
                </a:lnTo>
                <a:lnTo>
                  <a:pt x="1514901" y="504967"/>
                </a:lnTo>
                <a:lnTo>
                  <a:pt x="204716" y="504967"/>
                </a:lnTo>
                <a:lnTo>
                  <a:pt x="0" y="709683"/>
                </a:lnTo>
              </a:path>
            </a:pathLst>
          </a:custGeom>
          <a:noFill/>
          <a:ln w="127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4086753" y="4413267"/>
            <a:ext cx="1426943" cy="586853"/>
          </a:xfrm>
          <a:custGeom>
            <a:avLst/>
            <a:gdLst>
              <a:gd name="connsiteX0" fmla="*/ 1296538 w 1296538"/>
              <a:gd name="connsiteY0" fmla="*/ 586853 h 586853"/>
              <a:gd name="connsiteX1" fmla="*/ 1296538 w 1296538"/>
              <a:gd name="connsiteY1" fmla="*/ 0 h 586853"/>
              <a:gd name="connsiteX2" fmla="*/ 286603 w 1296538"/>
              <a:gd name="connsiteY2" fmla="*/ 0 h 586853"/>
              <a:gd name="connsiteX3" fmla="*/ 0 w 1296538"/>
              <a:gd name="connsiteY3" fmla="*/ 286603 h 586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6538" h="586853">
                <a:moveTo>
                  <a:pt x="1296538" y="586853"/>
                </a:moveTo>
                <a:lnTo>
                  <a:pt x="1296538" y="0"/>
                </a:lnTo>
                <a:lnTo>
                  <a:pt x="286603" y="0"/>
                </a:lnTo>
                <a:lnTo>
                  <a:pt x="0" y="286603"/>
                </a:lnTo>
              </a:path>
            </a:pathLst>
          </a:custGeom>
          <a:noFill/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1609724" y="4972050"/>
            <a:ext cx="2047875" cy="857250"/>
          </a:xfrm>
          <a:custGeom>
            <a:avLst/>
            <a:gdLst>
              <a:gd name="connsiteX0" fmla="*/ 2047875 w 2581275"/>
              <a:gd name="connsiteY0" fmla="*/ 0 h 942975"/>
              <a:gd name="connsiteX1" fmla="*/ 2581275 w 2581275"/>
              <a:gd name="connsiteY1" fmla="*/ 942975 h 942975"/>
              <a:gd name="connsiteX2" fmla="*/ 714375 w 2581275"/>
              <a:gd name="connsiteY2" fmla="*/ 857250 h 942975"/>
              <a:gd name="connsiteX3" fmla="*/ 0 w 2581275"/>
              <a:gd name="connsiteY3" fmla="*/ 390525 h 942975"/>
              <a:gd name="connsiteX0" fmla="*/ 2047875 w 2095500"/>
              <a:gd name="connsiteY0" fmla="*/ 0 h 857250"/>
              <a:gd name="connsiteX1" fmla="*/ 2095500 w 2095500"/>
              <a:gd name="connsiteY1" fmla="*/ 847725 h 857250"/>
              <a:gd name="connsiteX2" fmla="*/ 714375 w 2095500"/>
              <a:gd name="connsiteY2" fmla="*/ 857250 h 857250"/>
              <a:gd name="connsiteX3" fmla="*/ 0 w 2095500"/>
              <a:gd name="connsiteY3" fmla="*/ 390525 h 857250"/>
              <a:gd name="connsiteX0" fmla="*/ 2047875 w 2047875"/>
              <a:gd name="connsiteY0" fmla="*/ 0 h 857250"/>
              <a:gd name="connsiteX1" fmla="*/ 2038350 w 2047875"/>
              <a:gd name="connsiteY1" fmla="*/ 857250 h 857250"/>
              <a:gd name="connsiteX2" fmla="*/ 714375 w 2047875"/>
              <a:gd name="connsiteY2" fmla="*/ 857250 h 857250"/>
              <a:gd name="connsiteX3" fmla="*/ 0 w 2047875"/>
              <a:gd name="connsiteY3" fmla="*/ 390525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7875" h="857250">
                <a:moveTo>
                  <a:pt x="2047875" y="0"/>
                </a:moveTo>
                <a:lnTo>
                  <a:pt x="2038350" y="857250"/>
                </a:lnTo>
                <a:lnTo>
                  <a:pt x="714375" y="857250"/>
                </a:lnTo>
                <a:lnTo>
                  <a:pt x="0" y="390525"/>
                </a:lnTo>
              </a:path>
            </a:pathLst>
          </a:custGeom>
          <a:noFill/>
          <a:ln w="12700">
            <a:solidFill>
              <a:schemeClr val="tx1"/>
            </a:solidFill>
            <a:headEnd type="oval" w="med" len="med"/>
            <a:tailEnd type="triangl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1209675" y="4981575"/>
            <a:ext cx="7724775" cy="1181100"/>
          </a:xfrm>
          <a:custGeom>
            <a:avLst/>
            <a:gdLst>
              <a:gd name="connsiteX0" fmla="*/ 7134225 w 7724775"/>
              <a:gd name="connsiteY0" fmla="*/ 0 h 1181100"/>
              <a:gd name="connsiteX1" fmla="*/ 7724775 w 7724775"/>
              <a:gd name="connsiteY1" fmla="*/ 0 h 1181100"/>
              <a:gd name="connsiteX2" fmla="*/ 7724775 w 7724775"/>
              <a:gd name="connsiteY2" fmla="*/ 1181100 h 1181100"/>
              <a:gd name="connsiteX3" fmla="*/ 561975 w 7724775"/>
              <a:gd name="connsiteY3" fmla="*/ 1181100 h 1181100"/>
              <a:gd name="connsiteX4" fmla="*/ 0 w 7724775"/>
              <a:gd name="connsiteY4" fmla="*/ 619125 h 1181100"/>
              <a:gd name="connsiteX5" fmla="*/ 0 w 7724775"/>
              <a:gd name="connsiteY5" fmla="*/ 266700 h 1181100"/>
              <a:gd name="connsiteX0" fmla="*/ 7134225 w 7724775"/>
              <a:gd name="connsiteY0" fmla="*/ 0 h 1181100"/>
              <a:gd name="connsiteX1" fmla="*/ 7724775 w 7724775"/>
              <a:gd name="connsiteY1" fmla="*/ 0 h 1181100"/>
              <a:gd name="connsiteX2" fmla="*/ 7724775 w 7724775"/>
              <a:gd name="connsiteY2" fmla="*/ 1181100 h 1181100"/>
              <a:gd name="connsiteX3" fmla="*/ 561975 w 7724775"/>
              <a:gd name="connsiteY3" fmla="*/ 1181100 h 1181100"/>
              <a:gd name="connsiteX4" fmla="*/ 0 w 7724775"/>
              <a:gd name="connsiteY4" fmla="*/ 619125 h 118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24775" h="1181100">
                <a:moveTo>
                  <a:pt x="7134225" y="0"/>
                </a:moveTo>
                <a:lnTo>
                  <a:pt x="7724775" y="0"/>
                </a:lnTo>
                <a:lnTo>
                  <a:pt x="7724775" y="1181100"/>
                </a:lnTo>
                <a:lnTo>
                  <a:pt x="561975" y="1181100"/>
                </a:lnTo>
                <a:lnTo>
                  <a:pt x="0" y="619125"/>
                </a:lnTo>
              </a:path>
            </a:pathLst>
          </a:custGeom>
          <a:noFill/>
          <a:ln w="12700">
            <a:solidFill>
              <a:schemeClr val="tx1"/>
            </a:solidFill>
            <a:headEnd type="oval" w="med" len="med"/>
            <a:tailEnd type="triangl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20" grpId="0"/>
      <p:bldP spid="30" grpId="0"/>
      <p:bldP spid="34" grpId="0" animBg="1"/>
      <p:bldP spid="2" grpId="0" animBg="1"/>
      <p:bldP spid="25" grpId="0" animBg="1"/>
      <p:bldP spid="33" grpId="0" animBg="1"/>
      <p:bldP spid="36" grpId="0" animBg="1"/>
      <p:bldP spid="3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5eb6ed586948f46d1b47763fe3e18155729de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1217</Words>
  <Application>Microsoft Office PowerPoint</Application>
  <PresentationFormat>On-screen Show (4:3)</PresentationFormat>
  <Paragraphs>203</Paragraphs>
  <Slides>18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Algerian</vt:lpstr>
      <vt:lpstr>Arial</vt:lpstr>
      <vt:lpstr>Calibri</vt:lpstr>
      <vt:lpstr>Consolas</vt:lpstr>
      <vt:lpstr>Helvetica Neue</vt:lpstr>
      <vt:lpstr>Office Theme</vt:lpstr>
      <vt:lpstr>Converting from Immutable to Mutable Objects</vt:lpstr>
      <vt:lpstr>Key Points for Lesson 11.4</vt:lpstr>
      <vt:lpstr>Video Demonstration: stateful-box.rkt</vt:lpstr>
      <vt:lpstr>The Void transformation: contracts</vt:lpstr>
      <vt:lpstr>If we don’t return a useful value, then what?</vt:lpstr>
      <vt:lpstr>Example of an EFFECT in a purpose statement</vt:lpstr>
      <vt:lpstr>Transforming the method definition</vt:lpstr>
      <vt:lpstr>The Void transformation: function definition</vt:lpstr>
      <vt:lpstr>World-after-tick in stateful-box.rkt</vt:lpstr>
      <vt:lpstr>World after drag in stateful-box.rkt</vt:lpstr>
      <vt:lpstr>Next step: a list of balls</vt:lpstr>
      <vt:lpstr>Video Demonstration:  stateful-world.rkt</vt:lpstr>
      <vt:lpstr>World-after-tick in stateful-world.rkt</vt:lpstr>
      <vt:lpstr>World after drag in stateful-world.rkt</vt:lpstr>
      <vt:lpstr>Video Demonstration: ball-factory.rkt</vt:lpstr>
      <vt:lpstr>Building the initial world in ball-factory.rkt</vt:lpstr>
      <vt:lpstr>Key Points for Lesson 11.4</vt:lpstr>
      <vt:lpstr>Next Steps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Converting from Immutable to Mutable Objects</dc:title>
  <dc:creator>wand</dc:creator>
  <cp:lastModifiedBy>Mitchell Wand</cp:lastModifiedBy>
  <cp:revision>12</cp:revision>
  <dcterms:created xsi:type="dcterms:W3CDTF">2013-11-14T21:33:41Z</dcterms:created>
  <dcterms:modified xsi:type="dcterms:W3CDTF">2014-11-12T21:20:15Z</dcterms:modified>
</cp:coreProperties>
</file>